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5242" r:id="rId3"/>
    <p:sldId id="279" r:id="rId4"/>
    <p:sldId id="5235" r:id="rId5"/>
    <p:sldId id="5272" r:id="rId6"/>
    <p:sldId id="5256" r:id="rId7"/>
    <p:sldId id="5249" r:id="rId8"/>
    <p:sldId id="5261" r:id="rId9"/>
    <p:sldId id="5251" r:id="rId10"/>
    <p:sldId id="5252" r:id="rId11"/>
    <p:sldId id="5263" r:id="rId12"/>
    <p:sldId id="5262" r:id="rId13"/>
    <p:sldId id="5250" r:id="rId14"/>
    <p:sldId id="5253" r:id="rId15"/>
    <p:sldId id="5260" r:id="rId16"/>
    <p:sldId id="5255" r:id="rId17"/>
    <p:sldId id="5254" r:id="rId18"/>
    <p:sldId id="5264" r:id="rId19"/>
    <p:sldId id="5257" r:id="rId20"/>
    <p:sldId id="5245" r:id="rId21"/>
    <p:sldId id="5246" r:id="rId22"/>
    <p:sldId id="5269" r:id="rId23"/>
    <p:sldId id="5268" r:id="rId24"/>
    <p:sldId id="5258" r:id="rId25"/>
    <p:sldId id="5270" r:id="rId26"/>
    <p:sldId id="5267" r:id="rId27"/>
    <p:sldId id="5271" r:id="rId28"/>
    <p:sldId id="282" r:id="rId29"/>
    <p:sldId id="5259" r:id="rId30"/>
    <p:sldId id="5265" r:id="rId31"/>
    <p:sldId id="5228" r:id="rId32"/>
    <p:sldId id="52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E3BB3-A38D-44AE-BB62-32E6D166B4CE}" v="44" dt="2025-02-13T10:12:10.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697" autoAdjust="0"/>
  </p:normalViewPr>
  <p:slideViewPr>
    <p:cSldViewPr snapToGrid="0">
      <p:cViewPr varScale="1">
        <p:scale>
          <a:sx n="111" d="100"/>
          <a:sy n="111" d="100"/>
        </p:scale>
        <p:origin x="21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823E5-CE73-4A94-A9DE-5E4356C67762}"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nb-NO"/>
        </a:p>
      </dgm:t>
    </dgm:pt>
    <dgm:pt modelId="{8B8D581B-7034-4042-88A9-AC09CD024B7E}">
      <dgm:prSet phldrT="[Text]"/>
      <dgm:spPr/>
      <dgm:t>
        <a:bodyPr/>
        <a:lstStyle/>
        <a:p>
          <a:r>
            <a:rPr lang="nb-NO" b="1" dirty="0"/>
            <a:t>DMF</a:t>
          </a:r>
        </a:p>
      </dgm:t>
    </dgm:pt>
    <dgm:pt modelId="{2ECDBEDD-AC5A-424D-926E-0242497D6343}" type="parTrans" cxnId="{0849AC79-7940-4492-9160-A4BC0E7432CD}">
      <dgm:prSet/>
      <dgm:spPr/>
      <dgm:t>
        <a:bodyPr/>
        <a:lstStyle/>
        <a:p>
          <a:endParaRPr lang="nb-NO"/>
        </a:p>
      </dgm:t>
    </dgm:pt>
    <dgm:pt modelId="{AB3D4A61-AD56-41C9-AF91-07DA132E8060}" type="sibTrans" cxnId="{0849AC79-7940-4492-9160-A4BC0E7432CD}">
      <dgm:prSet/>
      <dgm:spPr/>
      <dgm:t>
        <a:bodyPr/>
        <a:lstStyle/>
        <a:p>
          <a:endParaRPr lang="nb-NO"/>
        </a:p>
      </dgm:t>
    </dgm:pt>
    <dgm:pt modelId="{A74D0977-789F-4DF1-8F90-1EB04B644660}">
      <dgm:prSet phldrT="[Text]"/>
      <dgm:spPr/>
      <dgm:t>
        <a:bodyPr/>
        <a:lstStyle/>
        <a:p>
          <a:r>
            <a:rPr lang="nb-NO" b="1" dirty="0"/>
            <a:t>Data </a:t>
          </a:r>
          <a:r>
            <a:rPr lang="en-US" b="1" noProof="0" dirty="0"/>
            <a:t>migration</a:t>
          </a:r>
        </a:p>
      </dgm:t>
    </dgm:pt>
    <dgm:pt modelId="{7C8178ED-AD5B-44EB-A890-1B511EEB892F}" type="parTrans" cxnId="{5EE8BB59-116A-4B87-AB0B-7DDCD8C810F0}">
      <dgm:prSet/>
      <dgm:spPr/>
      <dgm:t>
        <a:bodyPr/>
        <a:lstStyle/>
        <a:p>
          <a:endParaRPr lang="nb-NO"/>
        </a:p>
      </dgm:t>
    </dgm:pt>
    <dgm:pt modelId="{7688DD50-F373-4D34-BD2E-D0E78B443854}" type="sibTrans" cxnId="{5EE8BB59-116A-4B87-AB0B-7DDCD8C810F0}">
      <dgm:prSet/>
      <dgm:spPr/>
      <dgm:t>
        <a:bodyPr/>
        <a:lstStyle/>
        <a:p>
          <a:endParaRPr lang="nb-NO"/>
        </a:p>
      </dgm:t>
    </dgm:pt>
    <dgm:pt modelId="{BBB6C3F6-9A8A-40C2-87DE-84241F450507}">
      <dgm:prSet phldrT="[Text]"/>
      <dgm:spPr/>
      <dgm:t>
        <a:bodyPr/>
        <a:lstStyle/>
        <a:p>
          <a:r>
            <a:rPr lang="nb-NO" b="1" dirty="0"/>
            <a:t>Integration</a:t>
          </a:r>
        </a:p>
      </dgm:t>
    </dgm:pt>
    <dgm:pt modelId="{47E4FD10-A974-4452-B924-295990A5675A}" type="parTrans" cxnId="{292581A3-1D16-48EC-A762-9131AD71125A}">
      <dgm:prSet/>
      <dgm:spPr/>
      <dgm:t>
        <a:bodyPr/>
        <a:lstStyle/>
        <a:p>
          <a:endParaRPr lang="nb-NO"/>
        </a:p>
      </dgm:t>
    </dgm:pt>
    <dgm:pt modelId="{85A21B7B-412C-45CD-A252-68373CF15321}" type="sibTrans" cxnId="{292581A3-1D16-48EC-A762-9131AD71125A}">
      <dgm:prSet/>
      <dgm:spPr/>
      <dgm:t>
        <a:bodyPr/>
        <a:lstStyle/>
        <a:p>
          <a:endParaRPr lang="nb-NO"/>
        </a:p>
      </dgm:t>
    </dgm:pt>
    <dgm:pt modelId="{50E98992-5AF1-4A34-9BBD-B5F0C2A49D46}">
      <dgm:prSet phldrT="[Text]"/>
      <dgm:spPr/>
      <dgm:t>
        <a:bodyPr/>
        <a:lstStyle/>
        <a:p>
          <a:r>
            <a:rPr lang="en-US" b="1" noProof="0" dirty="0"/>
            <a:t>Power BI</a:t>
          </a:r>
        </a:p>
      </dgm:t>
    </dgm:pt>
    <dgm:pt modelId="{2A8CA8DB-AED9-498C-B668-A289E6306FE8}" type="parTrans" cxnId="{C6F5A8F6-BF05-4DB3-9805-E0733267DCF2}">
      <dgm:prSet/>
      <dgm:spPr/>
      <dgm:t>
        <a:bodyPr/>
        <a:lstStyle/>
        <a:p>
          <a:endParaRPr lang="nb-NO"/>
        </a:p>
      </dgm:t>
    </dgm:pt>
    <dgm:pt modelId="{849EF979-DBA9-43F3-848B-D6E97D279CBE}" type="sibTrans" cxnId="{C6F5A8F6-BF05-4DB3-9805-E0733267DCF2}">
      <dgm:prSet/>
      <dgm:spPr/>
      <dgm:t>
        <a:bodyPr/>
        <a:lstStyle/>
        <a:p>
          <a:endParaRPr lang="nb-NO"/>
        </a:p>
      </dgm:t>
    </dgm:pt>
    <dgm:pt modelId="{95B52985-14B0-4600-8264-9CB8CE2BED0B}">
      <dgm:prSet phldrT="[Text]"/>
      <dgm:spPr/>
      <dgm:t>
        <a:bodyPr/>
        <a:lstStyle/>
        <a:p>
          <a:r>
            <a:rPr lang="en-US" b="1" noProof="1"/>
            <a:t>Configurations</a:t>
          </a:r>
        </a:p>
      </dgm:t>
    </dgm:pt>
    <dgm:pt modelId="{9EA46439-437A-4BDC-A522-756807900DE7}" type="parTrans" cxnId="{852FEB29-29C0-45A7-81E3-5DB9DF16AD82}">
      <dgm:prSet/>
      <dgm:spPr/>
      <dgm:t>
        <a:bodyPr/>
        <a:lstStyle/>
        <a:p>
          <a:endParaRPr lang="nb-NO"/>
        </a:p>
      </dgm:t>
    </dgm:pt>
    <dgm:pt modelId="{B4FE82CE-EC8A-4A15-857E-6CE5180A77CF}" type="sibTrans" cxnId="{852FEB29-29C0-45A7-81E3-5DB9DF16AD82}">
      <dgm:prSet/>
      <dgm:spPr/>
      <dgm:t>
        <a:bodyPr/>
        <a:lstStyle/>
        <a:p>
          <a:endParaRPr lang="nb-NO"/>
        </a:p>
      </dgm:t>
    </dgm:pt>
    <dgm:pt modelId="{8BB1D90D-3131-46F7-BDFE-CA407A8BC67C}">
      <dgm:prSet phldrT="[Text]"/>
      <dgm:spPr/>
      <dgm:t>
        <a:bodyPr/>
        <a:lstStyle/>
        <a:p>
          <a:r>
            <a:rPr lang="nb-NO" b="1" dirty="0"/>
            <a:t>Apps</a:t>
          </a:r>
        </a:p>
      </dgm:t>
    </dgm:pt>
    <dgm:pt modelId="{F1C6F2E8-18AB-4821-9FBB-4210B04054BB}" type="parTrans" cxnId="{97041CD8-8287-410A-9846-DF76D122B3DF}">
      <dgm:prSet/>
      <dgm:spPr/>
      <dgm:t>
        <a:bodyPr/>
        <a:lstStyle/>
        <a:p>
          <a:endParaRPr lang="nb-NO"/>
        </a:p>
      </dgm:t>
    </dgm:pt>
    <dgm:pt modelId="{7CB26847-D48A-4AB5-8441-62A30BDFB63E}" type="sibTrans" cxnId="{97041CD8-8287-410A-9846-DF76D122B3DF}">
      <dgm:prSet/>
      <dgm:spPr/>
      <dgm:t>
        <a:bodyPr/>
        <a:lstStyle/>
        <a:p>
          <a:endParaRPr lang="nb-NO"/>
        </a:p>
      </dgm:t>
    </dgm:pt>
    <dgm:pt modelId="{A78B95E7-FB39-47DE-ABD1-10F6F24B7E54}" type="pres">
      <dgm:prSet presAssocID="{5FE823E5-CE73-4A94-A9DE-5E4356C67762}" presName="composite" presStyleCnt="0">
        <dgm:presLayoutVars>
          <dgm:chMax val="1"/>
          <dgm:dir/>
          <dgm:resizeHandles val="exact"/>
        </dgm:presLayoutVars>
      </dgm:prSet>
      <dgm:spPr/>
    </dgm:pt>
    <dgm:pt modelId="{E39FA2CA-0735-42A8-B56C-22B3EFCD16BB}" type="pres">
      <dgm:prSet presAssocID="{5FE823E5-CE73-4A94-A9DE-5E4356C67762}" presName="radial" presStyleCnt="0">
        <dgm:presLayoutVars>
          <dgm:animLvl val="ctr"/>
        </dgm:presLayoutVars>
      </dgm:prSet>
      <dgm:spPr/>
    </dgm:pt>
    <dgm:pt modelId="{7876301A-CB09-4E6E-969E-F2C18A5F473D}" type="pres">
      <dgm:prSet presAssocID="{8B8D581B-7034-4042-88A9-AC09CD024B7E}" presName="centerShape" presStyleLbl="vennNode1" presStyleIdx="0" presStyleCnt="6"/>
      <dgm:spPr/>
    </dgm:pt>
    <dgm:pt modelId="{43035616-FA4F-43B0-A2F3-3CCF56A196F6}" type="pres">
      <dgm:prSet presAssocID="{A74D0977-789F-4DF1-8F90-1EB04B644660}" presName="node" presStyleLbl="vennNode1" presStyleIdx="1" presStyleCnt="6">
        <dgm:presLayoutVars>
          <dgm:bulletEnabled val="1"/>
        </dgm:presLayoutVars>
      </dgm:prSet>
      <dgm:spPr/>
    </dgm:pt>
    <dgm:pt modelId="{5EB1B587-BE64-4073-9CA1-322660013998}" type="pres">
      <dgm:prSet presAssocID="{BBB6C3F6-9A8A-40C2-87DE-84241F450507}" presName="node" presStyleLbl="vennNode1" presStyleIdx="2" presStyleCnt="6">
        <dgm:presLayoutVars>
          <dgm:bulletEnabled val="1"/>
        </dgm:presLayoutVars>
      </dgm:prSet>
      <dgm:spPr/>
    </dgm:pt>
    <dgm:pt modelId="{31A82C73-1E76-4D0E-B66E-06F69F3F2550}" type="pres">
      <dgm:prSet presAssocID="{50E98992-5AF1-4A34-9BBD-B5F0C2A49D46}" presName="node" presStyleLbl="vennNode1" presStyleIdx="3" presStyleCnt="6">
        <dgm:presLayoutVars>
          <dgm:bulletEnabled val="1"/>
        </dgm:presLayoutVars>
      </dgm:prSet>
      <dgm:spPr/>
    </dgm:pt>
    <dgm:pt modelId="{F70FDED5-B4CF-4341-B4CD-281BF73D7E01}" type="pres">
      <dgm:prSet presAssocID="{95B52985-14B0-4600-8264-9CB8CE2BED0B}" presName="node" presStyleLbl="vennNode1" presStyleIdx="4" presStyleCnt="6">
        <dgm:presLayoutVars>
          <dgm:bulletEnabled val="1"/>
        </dgm:presLayoutVars>
      </dgm:prSet>
      <dgm:spPr/>
    </dgm:pt>
    <dgm:pt modelId="{A48CCAC7-6C29-4A2F-A633-478017CD00BA}" type="pres">
      <dgm:prSet presAssocID="{8BB1D90D-3131-46F7-BDFE-CA407A8BC67C}" presName="node" presStyleLbl="vennNode1" presStyleIdx="5" presStyleCnt="6">
        <dgm:presLayoutVars>
          <dgm:bulletEnabled val="1"/>
        </dgm:presLayoutVars>
      </dgm:prSet>
      <dgm:spPr/>
    </dgm:pt>
  </dgm:ptLst>
  <dgm:cxnLst>
    <dgm:cxn modelId="{567BA00B-46CF-464A-A8E2-06F2464DA133}" type="presOf" srcId="{A74D0977-789F-4DF1-8F90-1EB04B644660}" destId="{43035616-FA4F-43B0-A2F3-3CCF56A196F6}" srcOrd="0" destOrd="0" presId="urn:microsoft.com/office/officeart/2005/8/layout/radial3"/>
    <dgm:cxn modelId="{A5246614-C4EC-4539-B637-BFC4FF1E010D}" type="presOf" srcId="{50E98992-5AF1-4A34-9BBD-B5F0C2A49D46}" destId="{31A82C73-1E76-4D0E-B66E-06F69F3F2550}" srcOrd="0" destOrd="0" presId="urn:microsoft.com/office/officeart/2005/8/layout/radial3"/>
    <dgm:cxn modelId="{852FEB29-29C0-45A7-81E3-5DB9DF16AD82}" srcId="{8B8D581B-7034-4042-88A9-AC09CD024B7E}" destId="{95B52985-14B0-4600-8264-9CB8CE2BED0B}" srcOrd="3" destOrd="0" parTransId="{9EA46439-437A-4BDC-A522-756807900DE7}" sibTransId="{B4FE82CE-EC8A-4A15-857E-6CE5180A77CF}"/>
    <dgm:cxn modelId="{090BF341-CC99-4080-BD81-9F0B776FA104}" type="presOf" srcId="{95B52985-14B0-4600-8264-9CB8CE2BED0B}" destId="{F70FDED5-B4CF-4341-B4CD-281BF73D7E01}" srcOrd="0" destOrd="0" presId="urn:microsoft.com/office/officeart/2005/8/layout/radial3"/>
    <dgm:cxn modelId="{3BA7B762-F3AB-4AED-BB02-F9F9F4032319}" type="presOf" srcId="{8BB1D90D-3131-46F7-BDFE-CA407A8BC67C}" destId="{A48CCAC7-6C29-4A2F-A633-478017CD00BA}" srcOrd="0" destOrd="0" presId="urn:microsoft.com/office/officeart/2005/8/layout/radial3"/>
    <dgm:cxn modelId="{0849AC79-7940-4492-9160-A4BC0E7432CD}" srcId="{5FE823E5-CE73-4A94-A9DE-5E4356C67762}" destId="{8B8D581B-7034-4042-88A9-AC09CD024B7E}" srcOrd="0" destOrd="0" parTransId="{2ECDBEDD-AC5A-424D-926E-0242497D6343}" sibTransId="{AB3D4A61-AD56-41C9-AF91-07DA132E8060}"/>
    <dgm:cxn modelId="{5EE8BB59-116A-4B87-AB0B-7DDCD8C810F0}" srcId="{8B8D581B-7034-4042-88A9-AC09CD024B7E}" destId="{A74D0977-789F-4DF1-8F90-1EB04B644660}" srcOrd="0" destOrd="0" parTransId="{7C8178ED-AD5B-44EB-A890-1B511EEB892F}" sibTransId="{7688DD50-F373-4D34-BD2E-D0E78B443854}"/>
    <dgm:cxn modelId="{292581A3-1D16-48EC-A762-9131AD71125A}" srcId="{8B8D581B-7034-4042-88A9-AC09CD024B7E}" destId="{BBB6C3F6-9A8A-40C2-87DE-84241F450507}" srcOrd="1" destOrd="0" parTransId="{47E4FD10-A974-4452-B924-295990A5675A}" sibTransId="{85A21B7B-412C-45CD-A252-68373CF15321}"/>
    <dgm:cxn modelId="{ADB869A5-6BEB-4784-9805-390BE181622D}" type="presOf" srcId="{8B8D581B-7034-4042-88A9-AC09CD024B7E}" destId="{7876301A-CB09-4E6E-969E-F2C18A5F473D}" srcOrd="0" destOrd="0" presId="urn:microsoft.com/office/officeart/2005/8/layout/radial3"/>
    <dgm:cxn modelId="{54177EC6-3BE9-4702-AD13-A9ECC3294011}" type="presOf" srcId="{BBB6C3F6-9A8A-40C2-87DE-84241F450507}" destId="{5EB1B587-BE64-4073-9CA1-322660013998}" srcOrd="0" destOrd="0" presId="urn:microsoft.com/office/officeart/2005/8/layout/radial3"/>
    <dgm:cxn modelId="{97041CD8-8287-410A-9846-DF76D122B3DF}" srcId="{8B8D581B-7034-4042-88A9-AC09CD024B7E}" destId="{8BB1D90D-3131-46F7-BDFE-CA407A8BC67C}" srcOrd="4" destOrd="0" parTransId="{F1C6F2E8-18AB-4821-9FBB-4210B04054BB}" sibTransId="{7CB26847-D48A-4AB5-8441-62A30BDFB63E}"/>
    <dgm:cxn modelId="{972ADEE3-297F-47D5-A5C8-782C7BF07282}" type="presOf" srcId="{5FE823E5-CE73-4A94-A9DE-5E4356C67762}" destId="{A78B95E7-FB39-47DE-ABD1-10F6F24B7E54}" srcOrd="0" destOrd="0" presId="urn:microsoft.com/office/officeart/2005/8/layout/radial3"/>
    <dgm:cxn modelId="{C6F5A8F6-BF05-4DB3-9805-E0733267DCF2}" srcId="{8B8D581B-7034-4042-88A9-AC09CD024B7E}" destId="{50E98992-5AF1-4A34-9BBD-B5F0C2A49D46}" srcOrd="2" destOrd="0" parTransId="{2A8CA8DB-AED9-498C-B668-A289E6306FE8}" sibTransId="{849EF979-DBA9-43F3-848B-D6E97D279CBE}"/>
    <dgm:cxn modelId="{95A45967-A002-4ACB-BF6A-C19B0B451479}" type="presParOf" srcId="{A78B95E7-FB39-47DE-ABD1-10F6F24B7E54}" destId="{E39FA2CA-0735-42A8-B56C-22B3EFCD16BB}" srcOrd="0" destOrd="0" presId="urn:microsoft.com/office/officeart/2005/8/layout/radial3"/>
    <dgm:cxn modelId="{C0D0696A-6D40-41BE-B999-99B168F5F959}" type="presParOf" srcId="{E39FA2CA-0735-42A8-B56C-22B3EFCD16BB}" destId="{7876301A-CB09-4E6E-969E-F2C18A5F473D}" srcOrd="0" destOrd="0" presId="urn:microsoft.com/office/officeart/2005/8/layout/radial3"/>
    <dgm:cxn modelId="{F11BE6EC-5846-411D-8B67-BF2C0A1657EC}" type="presParOf" srcId="{E39FA2CA-0735-42A8-B56C-22B3EFCD16BB}" destId="{43035616-FA4F-43B0-A2F3-3CCF56A196F6}" srcOrd="1" destOrd="0" presId="urn:microsoft.com/office/officeart/2005/8/layout/radial3"/>
    <dgm:cxn modelId="{5551C29D-2DED-4532-B223-2A111D081FAE}" type="presParOf" srcId="{E39FA2CA-0735-42A8-B56C-22B3EFCD16BB}" destId="{5EB1B587-BE64-4073-9CA1-322660013998}" srcOrd="2" destOrd="0" presId="urn:microsoft.com/office/officeart/2005/8/layout/radial3"/>
    <dgm:cxn modelId="{D30FB210-0BE7-46B0-A5A8-B9117AB89849}" type="presParOf" srcId="{E39FA2CA-0735-42A8-B56C-22B3EFCD16BB}" destId="{31A82C73-1E76-4D0E-B66E-06F69F3F2550}" srcOrd="3" destOrd="0" presId="urn:microsoft.com/office/officeart/2005/8/layout/radial3"/>
    <dgm:cxn modelId="{0F742D16-8044-46CA-A770-71E87C791B85}" type="presParOf" srcId="{E39FA2CA-0735-42A8-B56C-22B3EFCD16BB}" destId="{F70FDED5-B4CF-4341-B4CD-281BF73D7E01}" srcOrd="4" destOrd="0" presId="urn:microsoft.com/office/officeart/2005/8/layout/radial3"/>
    <dgm:cxn modelId="{5BA9DD6E-4649-4849-A47E-12A3E093B888}" type="presParOf" srcId="{E39FA2CA-0735-42A8-B56C-22B3EFCD16BB}" destId="{A48CCAC7-6C29-4A2F-A633-478017CD00BA}"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27F06F-5153-43A1-85C5-B91E7EB5BCCB}"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nb-NO"/>
        </a:p>
      </dgm:t>
    </dgm:pt>
    <dgm:pt modelId="{2AD90BD9-2390-4452-A1DD-B94F2D0977DD}">
      <dgm:prSet phldrT="[Text]"/>
      <dgm:spPr/>
      <dgm:t>
        <a:bodyPr/>
        <a:lstStyle/>
        <a:p>
          <a:r>
            <a:rPr lang="en-US" b="1" noProof="0" dirty="0"/>
            <a:t>Import / Export / Copy</a:t>
          </a:r>
        </a:p>
      </dgm:t>
    </dgm:pt>
    <dgm:pt modelId="{C8506AF1-8DBA-4545-B30F-26BCC87C1816}" type="parTrans" cxnId="{F8F05D26-3120-411E-AF63-FB33A0C32D69}">
      <dgm:prSet/>
      <dgm:spPr/>
      <dgm:t>
        <a:bodyPr/>
        <a:lstStyle/>
        <a:p>
          <a:endParaRPr lang="nb-NO"/>
        </a:p>
      </dgm:t>
    </dgm:pt>
    <dgm:pt modelId="{C8977535-2335-44AB-A7EB-C217418C1EC2}" type="sibTrans" cxnId="{F8F05D26-3120-411E-AF63-FB33A0C32D69}">
      <dgm:prSet/>
      <dgm:spPr/>
      <dgm:t>
        <a:bodyPr/>
        <a:lstStyle/>
        <a:p>
          <a:endParaRPr lang="nb-NO"/>
        </a:p>
      </dgm:t>
    </dgm:pt>
    <dgm:pt modelId="{D8435CEE-7011-44D1-9828-8208399CFD65}">
      <dgm:prSet phldrT="[Text]"/>
      <dgm:spPr/>
      <dgm:t>
        <a:bodyPr/>
        <a:lstStyle/>
        <a:p>
          <a:r>
            <a:rPr lang="en-US" b="1" noProof="0" dirty="0"/>
            <a:t>Export / Import / Copy into legal entity</a:t>
          </a:r>
        </a:p>
      </dgm:t>
    </dgm:pt>
    <dgm:pt modelId="{3B16F07B-3900-4252-902E-654B906E2D73}" type="parTrans" cxnId="{E6686EC4-3A16-4A8A-B122-03793CC52DA1}">
      <dgm:prSet/>
      <dgm:spPr/>
      <dgm:t>
        <a:bodyPr/>
        <a:lstStyle/>
        <a:p>
          <a:endParaRPr lang="nb-NO"/>
        </a:p>
      </dgm:t>
    </dgm:pt>
    <dgm:pt modelId="{E23EF1ED-F4FC-4113-AF4F-17ECF9DB3AC8}" type="sibTrans" cxnId="{E6686EC4-3A16-4A8A-B122-03793CC52DA1}">
      <dgm:prSet/>
      <dgm:spPr/>
      <dgm:t>
        <a:bodyPr/>
        <a:lstStyle/>
        <a:p>
          <a:endParaRPr lang="nb-NO"/>
        </a:p>
      </dgm:t>
    </dgm:pt>
    <dgm:pt modelId="{2C2B7F81-742E-466E-A18C-728E4280A1E0}">
      <dgm:prSet phldrT="[Text]"/>
      <dgm:spPr/>
      <dgm:t>
        <a:bodyPr/>
        <a:lstStyle/>
        <a:p>
          <a:r>
            <a:rPr lang="nb-NO" b="1" dirty="0"/>
            <a:t>Templates</a:t>
          </a:r>
        </a:p>
      </dgm:t>
    </dgm:pt>
    <dgm:pt modelId="{F4629C3C-AE72-451B-9BF4-F23C522F8E63}" type="parTrans" cxnId="{C4315126-C90A-496D-8878-6D7664968740}">
      <dgm:prSet/>
      <dgm:spPr/>
      <dgm:t>
        <a:bodyPr/>
        <a:lstStyle/>
        <a:p>
          <a:endParaRPr lang="nb-NO"/>
        </a:p>
      </dgm:t>
    </dgm:pt>
    <dgm:pt modelId="{B9A640A2-8041-41FC-A207-301192BD5CB1}" type="sibTrans" cxnId="{C4315126-C90A-496D-8878-6D7664968740}">
      <dgm:prSet/>
      <dgm:spPr/>
      <dgm:t>
        <a:bodyPr/>
        <a:lstStyle/>
        <a:p>
          <a:endParaRPr lang="nb-NO"/>
        </a:p>
      </dgm:t>
    </dgm:pt>
    <dgm:pt modelId="{F6610F34-D64E-4CAA-854A-3B44F5368FE8}">
      <dgm:prSet phldrT="[Text]"/>
      <dgm:spPr/>
      <dgm:t>
        <a:bodyPr/>
        <a:lstStyle/>
        <a:p>
          <a:r>
            <a:rPr lang="en-US" b="1" noProof="0" dirty="0"/>
            <a:t>Filter</a:t>
          </a:r>
        </a:p>
      </dgm:t>
    </dgm:pt>
    <dgm:pt modelId="{A23EE6B2-136F-41AA-8B83-963636E74F58}" type="parTrans" cxnId="{776F98C6-11B3-424C-9E59-3C8CB21DCD93}">
      <dgm:prSet/>
      <dgm:spPr/>
      <dgm:t>
        <a:bodyPr/>
        <a:lstStyle/>
        <a:p>
          <a:endParaRPr lang="nb-NO"/>
        </a:p>
      </dgm:t>
    </dgm:pt>
    <dgm:pt modelId="{ECA5DC6C-47D4-4711-9D9F-BBE9CBCA2BE1}" type="sibTrans" cxnId="{776F98C6-11B3-424C-9E59-3C8CB21DCD93}">
      <dgm:prSet/>
      <dgm:spPr/>
      <dgm:t>
        <a:bodyPr/>
        <a:lstStyle/>
        <a:p>
          <a:endParaRPr lang="nb-NO"/>
        </a:p>
      </dgm:t>
    </dgm:pt>
    <dgm:pt modelId="{C398CB3F-0F27-4F3C-A67D-3F11603033A0}">
      <dgm:prSet phldrT="[Text]"/>
      <dgm:spPr/>
      <dgm:t>
        <a:bodyPr/>
        <a:lstStyle/>
        <a:p>
          <a:r>
            <a:rPr lang="en-US" b="1" noProof="0" dirty="0"/>
            <a:t>Mapping</a:t>
          </a:r>
        </a:p>
      </dgm:t>
    </dgm:pt>
    <dgm:pt modelId="{4FD3162A-EF47-431F-8E4E-81CFB25634E1}" type="parTrans" cxnId="{92745917-64C0-4F99-957F-C1CE81B84134}">
      <dgm:prSet/>
      <dgm:spPr/>
      <dgm:t>
        <a:bodyPr/>
        <a:lstStyle/>
        <a:p>
          <a:endParaRPr lang="nb-NO"/>
        </a:p>
      </dgm:t>
    </dgm:pt>
    <dgm:pt modelId="{965723F8-D7B5-41D6-A9C4-2AEAAEA3AE4A}" type="sibTrans" cxnId="{92745917-64C0-4F99-957F-C1CE81B84134}">
      <dgm:prSet/>
      <dgm:spPr/>
      <dgm:t>
        <a:bodyPr/>
        <a:lstStyle/>
        <a:p>
          <a:endParaRPr lang="nb-NO"/>
        </a:p>
      </dgm:t>
    </dgm:pt>
    <dgm:pt modelId="{B5CE32A0-93AE-4885-9BD7-8D696816DB77}">
      <dgm:prSet phldrT="[Text]"/>
      <dgm:spPr/>
      <dgm:t>
        <a:bodyPr/>
        <a:lstStyle/>
        <a:p>
          <a:r>
            <a:rPr lang="en-US" b="0" noProof="0" dirty="0"/>
            <a:t>Add criteria</a:t>
          </a:r>
        </a:p>
      </dgm:t>
    </dgm:pt>
    <dgm:pt modelId="{E6631B30-C2C2-4AAB-B616-561E9C4E5F34}" type="parTrans" cxnId="{266D4618-EFAA-43EE-BBA0-F7DC4429549C}">
      <dgm:prSet/>
      <dgm:spPr/>
      <dgm:t>
        <a:bodyPr/>
        <a:lstStyle/>
        <a:p>
          <a:endParaRPr lang="nb-NO"/>
        </a:p>
      </dgm:t>
    </dgm:pt>
    <dgm:pt modelId="{AB2F38D9-0909-48D7-9B9A-A7E3D31D70E2}" type="sibTrans" cxnId="{266D4618-EFAA-43EE-BBA0-F7DC4429549C}">
      <dgm:prSet/>
      <dgm:spPr/>
      <dgm:t>
        <a:bodyPr/>
        <a:lstStyle/>
        <a:p>
          <a:endParaRPr lang="nb-NO"/>
        </a:p>
      </dgm:t>
    </dgm:pt>
    <dgm:pt modelId="{D367B314-72D1-4121-A15A-858D93B26709}">
      <dgm:prSet phldrT="[Text]"/>
      <dgm:spPr/>
      <dgm:t>
        <a:bodyPr/>
        <a:lstStyle/>
        <a:p>
          <a:r>
            <a:rPr lang="en-US" b="0" noProof="0" dirty="0"/>
            <a:t>Remove map for entity field(s)</a:t>
          </a:r>
        </a:p>
      </dgm:t>
    </dgm:pt>
    <dgm:pt modelId="{F158979D-2967-4F9F-9433-6907D229BC6F}" type="parTrans" cxnId="{89FC041B-F8A6-4B76-9019-7FD0CA382997}">
      <dgm:prSet/>
      <dgm:spPr/>
      <dgm:t>
        <a:bodyPr/>
        <a:lstStyle/>
        <a:p>
          <a:endParaRPr lang="nb-NO"/>
        </a:p>
      </dgm:t>
    </dgm:pt>
    <dgm:pt modelId="{547E6707-0CC7-48B1-8EE7-BE264C50A6B6}" type="sibTrans" cxnId="{89FC041B-F8A6-4B76-9019-7FD0CA382997}">
      <dgm:prSet/>
      <dgm:spPr/>
      <dgm:t>
        <a:bodyPr/>
        <a:lstStyle/>
        <a:p>
          <a:endParaRPr lang="nb-NO"/>
        </a:p>
      </dgm:t>
    </dgm:pt>
    <dgm:pt modelId="{F12D8370-8E0B-4088-8C7D-49FA90A64CA2}">
      <dgm:prSet phldrT="[Text]"/>
      <dgm:spPr/>
      <dgm:t>
        <a:bodyPr/>
        <a:lstStyle/>
        <a:p>
          <a:r>
            <a:rPr lang="nb-NO" b="1" dirty="0"/>
            <a:t>Data Management</a:t>
          </a:r>
        </a:p>
      </dgm:t>
    </dgm:pt>
    <dgm:pt modelId="{81DA7168-8590-4E3D-B004-ABB0A31AF5FB}" type="parTrans" cxnId="{B91C9561-9E6D-4293-B7B7-71787E408274}">
      <dgm:prSet/>
      <dgm:spPr/>
      <dgm:t>
        <a:bodyPr/>
        <a:lstStyle/>
        <a:p>
          <a:endParaRPr lang="nb-NO"/>
        </a:p>
      </dgm:t>
    </dgm:pt>
    <dgm:pt modelId="{DDB6073C-ECCB-48B2-AD6E-59844B5BD2B7}" type="sibTrans" cxnId="{B91C9561-9E6D-4293-B7B7-71787E408274}">
      <dgm:prSet/>
      <dgm:spPr/>
      <dgm:t>
        <a:bodyPr/>
        <a:lstStyle/>
        <a:p>
          <a:endParaRPr lang="nb-NO"/>
        </a:p>
      </dgm:t>
    </dgm:pt>
    <dgm:pt modelId="{4CD4CF3A-C757-4047-A4FC-938F43D0A950}">
      <dgm:prSet phldrT="[Text]"/>
      <dgm:spPr/>
      <dgm:t>
        <a:bodyPr/>
        <a:lstStyle/>
        <a:p>
          <a:r>
            <a:rPr lang="en-US" b="1" noProof="0" dirty="0"/>
            <a:t>Import / Export</a:t>
          </a:r>
        </a:p>
      </dgm:t>
    </dgm:pt>
    <dgm:pt modelId="{69E76E0C-F021-48CE-947B-ED5DA94DF66D}" type="parTrans" cxnId="{26F1DFA2-5240-491B-B25C-96CFE8101216}">
      <dgm:prSet/>
      <dgm:spPr/>
      <dgm:t>
        <a:bodyPr/>
        <a:lstStyle/>
        <a:p>
          <a:endParaRPr lang="nb-NO"/>
        </a:p>
      </dgm:t>
    </dgm:pt>
    <dgm:pt modelId="{91394E8E-A1FD-45AA-883E-8EA087C8FA3E}" type="sibTrans" cxnId="{26F1DFA2-5240-491B-B25C-96CFE8101216}">
      <dgm:prSet/>
      <dgm:spPr/>
      <dgm:t>
        <a:bodyPr/>
        <a:lstStyle/>
        <a:p>
          <a:endParaRPr lang="nb-NO"/>
        </a:p>
      </dgm:t>
    </dgm:pt>
    <dgm:pt modelId="{46CF71A7-7AD9-4AAC-B2E3-66C32334E794}">
      <dgm:prSet phldrT="[Text]"/>
      <dgm:spPr/>
      <dgm:t>
        <a:bodyPr/>
        <a:lstStyle/>
        <a:p>
          <a:r>
            <a:rPr lang="nb-NO" b="1" dirty="0"/>
            <a:t>Data Projects</a:t>
          </a:r>
        </a:p>
      </dgm:t>
    </dgm:pt>
    <dgm:pt modelId="{C76996AD-71D6-4691-B07C-2EF406744DB7}" type="parTrans" cxnId="{E71A7DD6-52D0-424E-B362-B27A4D7018D7}">
      <dgm:prSet/>
      <dgm:spPr/>
      <dgm:t>
        <a:bodyPr/>
        <a:lstStyle/>
        <a:p>
          <a:endParaRPr lang="nb-NO"/>
        </a:p>
      </dgm:t>
    </dgm:pt>
    <dgm:pt modelId="{F003118D-719F-4DC6-9E69-CA96F0D2376F}" type="sibTrans" cxnId="{E71A7DD6-52D0-424E-B362-B27A4D7018D7}">
      <dgm:prSet/>
      <dgm:spPr/>
      <dgm:t>
        <a:bodyPr/>
        <a:lstStyle/>
        <a:p>
          <a:endParaRPr lang="nb-NO"/>
        </a:p>
      </dgm:t>
    </dgm:pt>
    <dgm:pt modelId="{F2056D49-F6BE-4A62-BBB9-A809283967B0}">
      <dgm:prSet phldrT="[Text]"/>
      <dgm:spPr/>
      <dgm:t>
        <a:bodyPr/>
        <a:lstStyle/>
        <a:p>
          <a:r>
            <a:rPr lang="en-US" b="1" noProof="0" dirty="0"/>
            <a:t>Job History</a:t>
          </a:r>
        </a:p>
      </dgm:t>
    </dgm:pt>
    <dgm:pt modelId="{28920022-89BD-49E4-A5DD-FFF7ECFBB664}" type="parTrans" cxnId="{18C5EEB2-2CE4-4C7C-A504-D9CEFDD155A3}">
      <dgm:prSet/>
      <dgm:spPr/>
      <dgm:t>
        <a:bodyPr/>
        <a:lstStyle/>
        <a:p>
          <a:endParaRPr lang="nb-NO"/>
        </a:p>
      </dgm:t>
    </dgm:pt>
    <dgm:pt modelId="{5B71B65E-0591-42C7-BC7E-3A6B40251C35}" type="sibTrans" cxnId="{18C5EEB2-2CE4-4C7C-A504-D9CEFDD155A3}">
      <dgm:prSet/>
      <dgm:spPr/>
      <dgm:t>
        <a:bodyPr/>
        <a:lstStyle/>
        <a:p>
          <a:endParaRPr lang="nb-NO"/>
        </a:p>
      </dgm:t>
    </dgm:pt>
    <dgm:pt modelId="{73A32FD1-09B2-4C45-9EF1-BD5D884BE5E5}">
      <dgm:prSet phldrT="[Text]"/>
      <dgm:spPr/>
      <dgm:t>
        <a:bodyPr/>
        <a:lstStyle/>
        <a:p>
          <a:r>
            <a:rPr lang="en-US" b="1" noProof="0" dirty="0"/>
            <a:t>Configure entity to export to database /BYOD /Change tracking(Primary, Entire, Custom)</a:t>
          </a:r>
        </a:p>
      </dgm:t>
    </dgm:pt>
    <dgm:pt modelId="{1377EB52-F779-4B12-96C3-F87C50724643}" type="parTrans" cxnId="{6337B75F-C9DA-426C-A321-88A668A1CF45}">
      <dgm:prSet/>
      <dgm:spPr/>
      <dgm:t>
        <a:bodyPr/>
        <a:lstStyle/>
        <a:p>
          <a:endParaRPr lang="nb-NO"/>
        </a:p>
      </dgm:t>
    </dgm:pt>
    <dgm:pt modelId="{14DF50C6-B931-4D0B-BAE1-CBD05089C51F}" type="sibTrans" cxnId="{6337B75F-C9DA-426C-A321-88A668A1CF45}">
      <dgm:prSet/>
      <dgm:spPr/>
      <dgm:t>
        <a:bodyPr/>
        <a:lstStyle/>
        <a:p>
          <a:endParaRPr lang="nb-NO"/>
        </a:p>
      </dgm:t>
    </dgm:pt>
    <dgm:pt modelId="{0138442E-3049-48A9-B3F9-C48F1E1BD3F0}">
      <dgm:prSet phldrT="[Text]"/>
      <dgm:spPr/>
      <dgm:t>
        <a:bodyPr/>
        <a:lstStyle/>
        <a:p>
          <a:r>
            <a:rPr lang="en-US" b="1" noProof="0" dirty="0"/>
            <a:t>Recurring integrations</a:t>
          </a:r>
        </a:p>
      </dgm:t>
    </dgm:pt>
    <dgm:pt modelId="{80726920-71B4-421B-BE12-DAD460F6B8C3}" type="parTrans" cxnId="{8DC3DF49-F78D-462F-A65D-6F80C8AA30B4}">
      <dgm:prSet/>
      <dgm:spPr/>
      <dgm:t>
        <a:bodyPr/>
        <a:lstStyle/>
        <a:p>
          <a:endParaRPr lang="nb-NO"/>
        </a:p>
      </dgm:t>
    </dgm:pt>
    <dgm:pt modelId="{EE8CAB6D-7C0B-44F5-BD8B-4251A50E3092}" type="sibTrans" cxnId="{8DC3DF49-F78D-462F-A65D-6F80C8AA30B4}">
      <dgm:prSet/>
      <dgm:spPr/>
      <dgm:t>
        <a:bodyPr/>
        <a:lstStyle/>
        <a:p>
          <a:endParaRPr lang="nb-NO"/>
        </a:p>
      </dgm:t>
    </dgm:pt>
    <dgm:pt modelId="{FA50793A-6BBB-4001-B27B-CF9BA00072DC}">
      <dgm:prSet phldrT="[Text]"/>
      <dgm:spPr/>
      <dgm:t>
        <a:bodyPr/>
        <a:lstStyle/>
        <a:p>
          <a:r>
            <a:rPr lang="en-US" b="1" noProof="0" dirty="0"/>
            <a:t>Sequencing</a:t>
          </a:r>
        </a:p>
      </dgm:t>
    </dgm:pt>
    <dgm:pt modelId="{4B2163A5-DA90-4C4A-BECC-6EF6D4E81BEF}" type="parTrans" cxnId="{13641581-78C8-4D4F-85BF-38E05258E382}">
      <dgm:prSet/>
      <dgm:spPr/>
      <dgm:t>
        <a:bodyPr/>
        <a:lstStyle/>
        <a:p>
          <a:endParaRPr lang="nb-NO"/>
        </a:p>
      </dgm:t>
    </dgm:pt>
    <dgm:pt modelId="{C0E889CC-99E9-485A-84C9-620FB25BB130}" type="sibTrans" cxnId="{13641581-78C8-4D4F-85BF-38E05258E382}">
      <dgm:prSet/>
      <dgm:spPr/>
      <dgm:t>
        <a:bodyPr/>
        <a:lstStyle/>
        <a:p>
          <a:endParaRPr lang="nb-NO"/>
        </a:p>
      </dgm:t>
    </dgm:pt>
    <dgm:pt modelId="{77BC363F-372F-4129-B3AC-F11709A2FB33}">
      <dgm:prSet phldrT="[Text]"/>
      <dgm:spPr/>
      <dgm:t>
        <a:bodyPr/>
        <a:lstStyle/>
        <a:p>
          <a:r>
            <a:rPr lang="en-US" b="0" noProof="0" dirty="0"/>
            <a:t>Data entities with a data package</a:t>
          </a:r>
        </a:p>
      </dgm:t>
    </dgm:pt>
    <dgm:pt modelId="{8695B674-A6E0-45EF-A3E6-61701D155F67}" type="parTrans" cxnId="{7DE55B67-D02C-499C-8BD4-3784BF8451A6}">
      <dgm:prSet/>
      <dgm:spPr/>
      <dgm:t>
        <a:bodyPr/>
        <a:lstStyle/>
        <a:p>
          <a:endParaRPr lang="nb-NO"/>
        </a:p>
      </dgm:t>
    </dgm:pt>
    <dgm:pt modelId="{424347C8-AE58-4791-AB32-8EE7C031BD1A}" type="sibTrans" cxnId="{7DE55B67-D02C-499C-8BD4-3784BF8451A6}">
      <dgm:prSet/>
      <dgm:spPr/>
      <dgm:t>
        <a:bodyPr/>
        <a:lstStyle/>
        <a:p>
          <a:endParaRPr lang="nb-NO"/>
        </a:p>
      </dgm:t>
    </dgm:pt>
    <dgm:pt modelId="{44CD53B8-F858-47D9-B354-CF004A36D5A9}">
      <dgm:prSet phldrT="[Text]"/>
      <dgm:spPr/>
      <dgm:t>
        <a:bodyPr/>
        <a:lstStyle/>
        <a:p>
          <a:r>
            <a:rPr lang="en-US" b="1" noProof="0" dirty="0"/>
            <a:t>Default</a:t>
          </a:r>
        </a:p>
      </dgm:t>
    </dgm:pt>
    <dgm:pt modelId="{C3ADF02D-4F63-4EB1-9DE9-75C9E8CF08DF}" type="parTrans" cxnId="{ABBD955A-DB50-4AB7-B8CD-44845B2CDBEE}">
      <dgm:prSet/>
      <dgm:spPr/>
      <dgm:t>
        <a:bodyPr/>
        <a:lstStyle/>
        <a:p>
          <a:endParaRPr lang="nb-NO"/>
        </a:p>
      </dgm:t>
    </dgm:pt>
    <dgm:pt modelId="{68FEF606-11CB-41D8-9150-8D969B7EED76}" type="sibTrans" cxnId="{ABBD955A-DB50-4AB7-B8CD-44845B2CDBEE}">
      <dgm:prSet/>
      <dgm:spPr/>
      <dgm:t>
        <a:bodyPr/>
        <a:lstStyle/>
        <a:p>
          <a:endParaRPr lang="nb-NO"/>
        </a:p>
      </dgm:t>
    </dgm:pt>
    <dgm:pt modelId="{5B156DC1-A59B-43B9-BA80-ED7E68C0E0A8}">
      <dgm:prSet phldrT="[Text]"/>
      <dgm:spPr/>
      <dgm:t>
        <a:bodyPr/>
        <a:lstStyle/>
        <a:p>
          <a:r>
            <a:rPr lang="en-US" b="1" noProof="0" dirty="0"/>
            <a:t>Custom</a:t>
          </a:r>
        </a:p>
      </dgm:t>
    </dgm:pt>
    <dgm:pt modelId="{5C417B2B-0624-4C66-9A15-CEFDDA2D239A}" type="parTrans" cxnId="{6293B785-009A-49F6-91D8-DA4D96D02668}">
      <dgm:prSet/>
      <dgm:spPr/>
      <dgm:t>
        <a:bodyPr/>
        <a:lstStyle/>
        <a:p>
          <a:endParaRPr lang="nb-NO"/>
        </a:p>
      </dgm:t>
    </dgm:pt>
    <dgm:pt modelId="{C33E1DC7-E349-4E5D-9F01-83725184A02C}" type="sibTrans" cxnId="{6293B785-009A-49F6-91D8-DA4D96D02668}">
      <dgm:prSet/>
      <dgm:spPr/>
      <dgm:t>
        <a:bodyPr/>
        <a:lstStyle/>
        <a:p>
          <a:endParaRPr lang="nb-NO"/>
        </a:p>
      </dgm:t>
    </dgm:pt>
    <dgm:pt modelId="{E13985A2-3727-45BD-B62C-3C316E712699}">
      <dgm:prSet phldrT="[Text]"/>
      <dgm:spPr/>
      <dgm:t>
        <a:bodyPr/>
        <a:lstStyle/>
        <a:p>
          <a:r>
            <a:rPr lang="en-US" noProof="0" dirty="0"/>
            <a:t>Golden Config</a:t>
          </a:r>
        </a:p>
      </dgm:t>
    </dgm:pt>
    <dgm:pt modelId="{01B3D9D4-7D82-4659-96D8-E1AB7D9125E7}" type="parTrans" cxnId="{756CBFFE-B349-4517-B465-D84B18EA5564}">
      <dgm:prSet/>
      <dgm:spPr/>
      <dgm:t>
        <a:bodyPr/>
        <a:lstStyle/>
        <a:p>
          <a:endParaRPr lang="nb-NO"/>
        </a:p>
      </dgm:t>
    </dgm:pt>
    <dgm:pt modelId="{E2CB9BF5-8BFD-4765-B284-CE6618AB56B7}" type="sibTrans" cxnId="{756CBFFE-B349-4517-B465-D84B18EA5564}">
      <dgm:prSet/>
      <dgm:spPr/>
      <dgm:t>
        <a:bodyPr/>
        <a:lstStyle/>
        <a:p>
          <a:endParaRPr lang="nb-NO"/>
        </a:p>
      </dgm:t>
    </dgm:pt>
    <dgm:pt modelId="{29E134DF-E05F-4DAE-9C0E-CB6951B74C9F}">
      <dgm:prSet phldrT="[Text]"/>
      <dgm:spPr/>
      <dgm:t>
        <a:bodyPr/>
        <a:lstStyle/>
        <a:p>
          <a:r>
            <a:rPr lang="en-US" noProof="0" dirty="0"/>
            <a:t>Module</a:t>
          </a:r>
        </a:p>
      </dgm:t>
    </dgm:pt>
    <dgm:pt modelId="{864FF611-5E7E-4E95-B0F4-C5A637AD4AD7}" type="parTrans" cxnId="{CF1C348D-AB7C-41D4-9816-08C3C321E635}">
      <dgm:prSet/>
      <dgm:spPr/>
      <dgm:t>
        <a:bodyPr/>
        <a:lstStyle/>
        <a:p>
          <a:endParaRPr lang="nb-NO"/>
        </a:p>
      </dgm:t>
    </dgm:pt>
    <dgm:pt modelId="{D04C701A-6F90-4320-AC71-3472DBAEE856}" type="sibTrans" cxnId="{CF1C348D-AB7C-41D4-9816-08C3C321E635}">
      <dgm:prSet/>
      <dgm:spPr/>
      <dgm:t>
        <a:bodyPr/>
        <a:lstStyle/>
        <a:p>
          <a:endParaRPr lang="nb-NO"/>
        </a:p>
      </dgm:t>
    </dgm:pt>
    <dgm:pt modelId="{50128F37-57A8-40CB-9716-E46F6B2C36D4}">
      <dgm:prSet phldrT="[Text]"/>
      <dgm:spPr/>
      <dgm:t>
        <a:bodyPr/>
        <a:lstStyle/>
        <a:p>
          <a:r>
            <a:rPr lang="en-US" noProof="0" dirty="0"/>
            <a:t>Priority</a:t>
          </a:r>
        </a:p>
      </dgm:t>
    </dgm:pt>
    <dgm:pt modelId="{ED47723B-663F-45BC-AD9D-AF705862E12C}" type="parTrans" cxnId="{AF6E062B-F9A5-48F8-B1E2-5D26C7CC81B6}">
      <dgm:prSet/>
      <dgm:spPr/>
      <dgm:t>
        <a:bodyPr/>
        <a:lstStyle/>
        <a:p>
          <a:endParaRPr lang="nb-NO"/>
        </a:p>
      </dgm:t>
    </dgm:pt>
    <dgm:pt modelId="{F5E80BEC-4B2D-4B15-B565-2D6221CA46FE}" type="sibTrans" cxnId="{AF6E062B-F9A5-48F8-B1E2-5D26C7CC81B6}">
      <dgm:prSet/>
      <dgm:spPr/>
      <dgm:t>
        <a:bodyPr/>
        <a:lstStyle/>
        <a:p>
          <a:endParaRPr lang="nb-NO"/>
        </a:p>
      </dgm:t>
    </dgm:pt>
    <dgm:pt modelId="{65054419-565E-4E6D-B569-9825EE0C0F4B}">
      <dgm:prSet phldrT="[Text]"/>
      <dgm:spPr/>
      <dgm:t>
        <a:bodyPr/>
        <a:lstStyle/>
        <a:p>
          <a:r>
            <a:rPr lang="en-US" b="1" noProof="0" dirty="0"/>
            <a:t>Data Entities</a:t>
          </a:r>
        </a:p>
      </dgm:t>
    </dgm:pt>
    <dgm:pt modelId="{1B35BBD3-4D08-4318-A24F-56EC029E0836}" type="parTrans" cxnId="{0F8D1B00-0FBA-427E-A4E7-C800AA83B674}">
      <dgm:prSet/>
      <dgm:spPr/>
      <dgm:t>
        <a:bodyPr/>
        <a:lstStyle/>
        <a:p>
          <a:endParaRPr lang="en-US"/>
        </a:p>
      </dgm:t>
    </dgm:pt>
    <dgm:pt modelId="{6AD2DB1B-720A-4BA1-B776-AACA859420FF}" type="sibTrans" cxnId="{0F8D1B00-0FBA-427E-A4E7-C800AA83B674}">
      <dgm:prSet/>
      <dgm:spPr/>
      <dgm:t>
        <a:bodyPr/>
        <a:lstStyle/>
        <a:p>
          <a:endParaRPr lang="en-US"/>
        </a:p>
      </dgm:t>
    </dgm:pt>
    <dgm:pt modelId="{D17F20CF-9AE9-4B3A-93BA-BC101723CAF2}">
      <dgm:prSet phldrT="[Text]"/>
      <dgm:spPr/>
      <dgm:t>
        <a:bodyPr/>
        <a:lstStyle/>
        <a:p>
          <a:r>
            <a:rPr lang="en-US" b="1" noProof="0" dirty="0"/>
            <a:t>Template</a:t>
          </a:r>
        </a:p>
      </dgm:t>
    </dgm:pt>
    <dgm:pt modelId="{43068787-B68B-4BDD-8FB0-22BEE66AA292}" type="parTrans" cxnId="{59D23D11-CD4C-4BD5-918A-E84A9FE5BDA5}">
      <dgm:prSet/>
      <dgm:spPr/>
      <dgm:t>
        <a:bodyPr/>
        <a:lstStyle/>
        <a:p>
          <a:endParaRPr lang="en-US"/>
        </a:p>
      </dgm:t>
    </dgm:pt>
    <dgm:pt modelId="{BC0E3BD0-7843-4B30-BDC8-10FFB2BA0946}" type="sibTrans" cxnId="{59D23D11-CD4C-4BD5-918A-E84A9FE5BDA5}">
      <dgm:prSet/>
      <dgm:spPr/>
      <dgm:t>
        <a:bodyPr/>
        <a:lstStyle/>
        <a:p>
          <a:endParaRPr lang="en-US"/>
        </a:p>
      </dgm:t>
    </dgm:pt>
    <dgm:pt modelId="{04B34298-7123-4E14-8207-A0DF13E847EB}">
      <dgm:prSet phldrT="[Text]"/>
      <dgm:spPr/>
      <dgm:t>
        <a:bodyPr/>
        <a:lstStyle/>
        <a:p>
          <a:r>
            <a:rPr lang="en-US" b="1" noProof="0" dirty="0"/>
            <a:t>Dual-write</a:t>
          </a:r>
        </a:p>
      </dgm:t>
    </dgm:pt>
    <dgm:pt modelId="{F40FE1E9-5B9A-4AD1-979F-0C3F6053F6F3}" type="parTrans" cxnId="{BE1A20AB-8A1B-473C-B457-B8CF7D725800}">
      <dgm:prSet/>
      <dgm:spPr/>
      <dgm:t>
        <a:bodyPr/>
        <a:lstStyle/>
        <a:p>
          <a:endParaRPr lang="en-US"/>
        </a:p>
      </dgm:t>
    </dgm:pt>
    <dgm:pt modelId="{E56E21F4-ADB3-43B2-AA25-58F98C819C94}" type="sibTrans" cxnId="{BE1A20AB-8A1B-473C-B457-B8CF7D725800}">
      <dgm:prSet/>
      <dgm:spPr/>
      <dgm:t>
        <a:bodyPr/>
        <a:lstStyle/>
        <a:p>
          <a:endParaRPr lang="en-US"/>
        </a:p>
      </dgm:t>
    </dgm:pt>
    <dgm:pt modelId="{DFBF1891-B524-47EA-8F3A-AA9466C19BE5}" type="pres">
      <dgm:prSet presAssocID="{A827F06F-5153-43A1-85C5-B91E7EB5BCCB}" presName="linear" presStyleCnt="0">
        <dgm:presLayoutVars>
          <dgm:dir/>
          <dgm:animLvl val="lvl"/>
          <dgm:resizeHandles val="exact"/>
        </dgm:presLayoutVars>
      </dgm:prSet>
      <dgm:spPr/>
    </dgm:pt>
    <dgm:pt modelId="{FDB8C450-0CFC-43C2-A3D5-A5E7FDECC891}" type="pres">
      <dgm:prSet presAssocID="{F12D8370-8E0B-4088-8C7D-49FA90A64CA2}" presName="parentLin" presStyleCnt="0"/>
      <dgm:spPr/>
    </dgm:pt>
    <dgm:pt modelId="{A9DE5B5D-6E50-4DAF-8C59-DBE8C9A7D045}" type="pres">
      <dgm:prSet presAssocID="{F12D8370-8E0B-4088-8C7D-49FA90A64CA2}" presName="parentLeftMargin" presStyleLbl="node1" presStyleIdx="0" presStyleCnt="6"/>
      <dgm:spPr/>
    </dgm:pt>
    <dgm:pt modelId="{EE0D5E33-CBF8-4F41-B032-7A93D30B75E0}" type="pres">
      <dgm:prSet presAssocID="{F12D8370-8E0B-4088-8C7D-49FA90A64CA2}" presName="parentText" presStyleLbl="node1" presStyleIdx="0" presStyleCnt="6">
        <dgm:presLayoutVars>
          <dgm:chMax val="0"/>
          <dgm:bulletEnabled val="1"/>
        </dgm:presLayoutVars>
      </dgm:prSet>
      <dgm:spPr/>
    </dgm:pt>
    <dgm:pt modelId="{705CD1E6-D170-437F-B5B2-A1931A20CB26}" type="pres">
      <dgm:prSet presAssocID="{F12D8370-8E0B-4088-8C7D-49FA90A64CA2}" presName="negativeSpace" presStyleCnt="0"/>
      <dgm:spPr/>
    </dgm:pt>
    <dgm:pt modelId="{928C6464-887A-4882-BC87-133F0A470BC4}" type="pres">
      <dgm:prSet presAssocID="{F12D8370-8E0B-4088-8C7D-49FA90A64CA2}" presName="childText" presStyleLbl="conFgAcc1" presStyleIdx="0" presStyleCnt="6">
        <dgm:presLayoutVars>
          <dgm:bulletEnabled val="1"/>
        </dgm:presLayoutVars>
      </dgm:prSet>
      <dgm:spPr/>
    </dgm:pt>
    <dgm:pt modelId="{736A89D0-1CB3-4C3A-AFFE-5B6AAD1C955B}" type="pres">
      <dgm:prSet presAssocID="{DDB6073C-ECCB-48B2-AD6E-59844B5BD2B7}" presName="spaceBetweenRectangles" presStyleCnt="0"/>
      <dgm:spPr/>
    </dgm:pt>
    <dgm:pt modelId="{3A5A6498-5157-4CAC-A4B2-4DB3D3A30678}" type="pres">
      <dgm:prSet presAssocID="{2AD90BD9-2390-4452-A1DD-B94F2D0977DD}" presName="parentLin" presStyleCnt="0"/>
      <dgm:spPr/>
    </dgm:pt>
    <dgm:pt modelId="{7229DBDA-868C-4836-93E2-FF5D45D2FC5E}" type="pres">
      <dgm:prSet presAssocID="{2AD90BD9-2390-4452-A1DD-B94F2D0977DD}" presName="parentLeftMargin" presStyleLbl="node1" presStyleIdx="0" presStyleCnt="6"/>
      <dgm:spPr/>
    </dgm:pt>
    <dgm:pt modelId="{3C050DAF-0504-4EB1-AEFC-2F2FC3B1FBED}" type="pres">
      <dgm:prSet presAssocID="{2AD90BD9-2390-4452-A1DD-B94F2D0977DD}" presName="parentText" presStyleLbl="node1" presStyleIdx="1" presStyleCnt="6">
        <dgm:presLayoutVars>
          <dgm:chMax val="0"/>
          <dgm:bulletEnabled val="1"/>
        </dgm:presLayoutVars>
      </dgm:prSet>
      <dgm:spPr/>
    </dgm:pt>
    <dgm:pt modelId="{2A62F551-1824-4BDF-9E54-160D75EEB4B6}" type="pres">
      <dgm:prSet presAssocID="{2AD90BD9-2390-4452-A1DD-B94F2D0977DD}" presName="negativeSpace" presStyleCnt="0"/>
      <dgm:spPr/>
    </dgm:pt>
    <dgm:pt modelId="{521D8427-9B9E-4720-BA49-EB6D50D9C36F}" type="pres">
      <dgm:prSet presAssocID="{2AD90BD9-2390-4452-A1DD-B94F2D0977DD}" presName="childText" presStyleLbl="conFgAcc1" presStyleIdx="1" presStyleCnt="6">
        <dgm:presLayoutVars>
          <dgm:bulletEnabled val="1"/>
        </dgm:presLayoutVars>
      </dgm:prSet>
      <dgm:spPr/>
    </dgm:pt>
    <dgm:pt modelId="{F8AEAD2F-22D7-44CD-90FC-011408A07958}" type="pres">
      <dgm:prSet presAssocID="{C8977535-2335-44AB-A7EB-C217418C1EC2}" presName="spaceBetweenRectangles" presStyleCnt="0"/>
      <dgm:spPr/>
    </dgm:pt>
    <dgm:pt modelId="{98772431-EC8A-4FD0-84CF-54EF4C874EE6}" type="pres">
      <dgm:prSet presAssocID="{FA50793A-6BBB-4001-B27B-CF9BA00072DC}" presName="parentLin" presStyleCnt="0"/>
      <dgm:spPr/>
    </dgm:pt>
    <dgm:pt modelId="{8DE7C810-ACFA-4E2C-AAE6-57538DA29AD9}" type="pres">
      <dgm:prSet presAssocID="{FA50793A-6BBB-4001-B27B-CF9BA00072DC}" presName="parentLeftMargin" presStyleLbl="node1" presStyleIdx="1" presStyleCnt="6"/>
      <dgm:spPr/>
    </dgm:pt>
    <dgm:pt modelId="{DFB92263-3BAD-4B13-941B-9A92168D3C67}" type="pres">
      <dgm:prSet presAssocID="{FA50793A-6BBB-4001-B27B-CF9BA00072DC}" presName="parentText" presStyleLbl="node1" presStyleIdx="2" presStyleCnt="6">
        <dgm:presLayoutVars>
          <dgm:chMax val="0"/>
          <dgm:bulletEnabled val="1"/>
        </dgm:presLayoutVars>
      </dgm:prSet>
      <dgm:spPr/>
    </dgm:pt>
    <dgm:pt modelId="{CBD1C639-EAE1-4A31-B4C8-60DA97E64CBC}" type="pres">
      <dgm:prSet presAssocID="{FA50793A-6BBB-4001-B27B-CF9BA00072DC}" presName="negativeSpace" presStyleCnt="0"/>
      <dgm:spPr/>
    </dgm:pt>
    <dgm:pt modelId="{2E708721-0044-4F3F-90BC-9CFDB03C6EF7}" type="pres">
      <dgm:prSet presAssocID="{FA50793A-6BBB-4001-B27B-CF9BA00072DC}" presName="childText" presStyleLbl="conFgAcc1" presStyleIdx="2" presStyleCnt="6">
        <dgm:presLayoutVars>
          <dgm:bulletEnabled val="1"/>
        </dgm:presLayoutVars>
      </dgm:prSet>
      <dgm:spPr/>
    </dgm:pt>
    <dgm:pt modelId="{8E8C2342-5842-4AA8-B024-1439CD665CC3}" type="pres">
      <dgm:prSet presAssocID="{C0E889CC-99E9-485A-84C9-620FB25BB130}" presName="spaceBetweenRectangles" presStyleCnt="0"/>
      <dgm:spPr/>
    </dgm:pt>
    <dgm:pt modelId="{DF8E2B37-4E08-4F4B-9424-006C2B6D63D9}" type="pres">
      <dgm:prSet presAssocID="{2C2B7F81-742E-466E-A18C-728E4280A1E0}" presName="parentLin" presStyleCnt="0"/>
      <dgm:spPr/>
    </dgm:pt>
    <dgm:pt modelId="{425E47B1-BFA7-4AB4-B0AF-8711D606AD99}" type="pres">
      <dgm:prSet presAssocID="{2C2B7F81-742E-466E-A18C-728E4280A1E0}" presName="parentLeftMargin" presStyleLbl="node1" presStyleIdx="2" presStyleCnt="6"/>
      <dgm:spPr/>
    </dgm:pt>
    <dgm:pt modelId="{49509030-2949-4440-878F-D4DA509AECBE}" type="pres">
      <dgm:prSet presAssocID="{2C2B7F81-742E-466E-A18C-728E4280A1E0}" presName="parentText" presStyleLbl="node1" presStyleIdx="3" presStyleCnt="6">
        <dgm:presLayoutVars>
          <dgm:chMax val="0"/>
          <dgm:bulletEnabled val="1"/>
        </dgm:presLayoutVars>
      </dgm:prSet>
      <dgm:spPr/>
    </dgm:pt>
    <dgm:pt modelId="{1657D562-39F0-4D26-BEB2-0D72A4275ABF}" type="pres">
      <dgm:prSet presAssocID="{2C2B7F81-742E-466E-A18C-728E4280A1E0}" presName="negativeSpace" presStyleCnt="0"/>
      <dgm:spPr/>
    </dgm:pt>
    <dgm:pt modelId="{5F2D9987-5E56-42D4-8749-F7D390274B68}" type="pres">
      <dgm:prSet presAssocID="{2C2B7F81-742E-466E-A18C-728E4280A1E0}" presName="childText" presStyleLbl="conFgAcc1" presStyleIdx="3" presStyleCnt="6">
        <dgm:presLayoutVars>
          <dgm:bulletEnabled val="1"/>
        </dgm:presLayoutVars>
      </dgm:prSet>
      <dgm:spPr/>
    </dgm:pt>
    <dgm:pt modelId="{4A2D4331-B7B4-4AFD-8B81-E2864BB243E9}" type="pres">
      <dgm:prSet presAssocID="{B9A640A2-8041-41FC-A207-301192BD5CB1}" presName="spaceBetweenRectangles" presStyleCnt="0"/>
      <dgm:spPr/>
    </dgm:pt>
    <dgm:pt modelId="{7E93D1DB-D0DB-4792-8C94-9189FA538777}" type="pres">
      <dgm:prSet presAssocID="{F6610F34-D64E-4CAA-854A-3B44F5368FE8}" presName="parentLin" presStyleCnt="0"/>
      <dgm:spPr/>
    </dgm:pt>
    <dgm:pt modelId="{233C3BC6-73E7-48B1-A0E0-A2EA261FCD87}" type="pres">
      <dgm:prSet presAssocID="{F6610F34-D64E-4CAA-854A-3B44F5368FE8}" presName="parentLeftMargin" presStyleLbl="node1" presStyleIdx="3" presStyleCnt="6"/>
      <dgm:spPr/>
    </dgm:pt>
    <dgm:pt modelId="{29D28D72-2BB8-4E51-B895-6088C1C6F964}" type="pres">
      <dgm:prSet presAssocID="{F6610F34-D64E-4CAA-854A-3B44F5368FE8}" presName="parentText" presStyleLbl="node1" presStyleIdx="4" presStyleCnt="6">
        <dgm:presLayoutVars>
          <dgm:chMax val="0"/>
          <dgm:bulletEnabled val="1"/>
        </dgm:presLayoutVars>
      </dgm:prSet>
      <dgm:spPr/>
    </dgm:pt>
    <dgm:pt modelId="{242AA707-C9C3-4BB8-A1B9-2C3718B334C6}" type="pres">
      <dgm:prSet presAssocID="{F6610F34-D64E-4CAA-854A-3B44F5368FE8}" presName="negativeSpace" presStyleCnt="0"/>
      <dgm:spPr/>
    </dgm:pt>
    <dgm:pt modelId="{A7E0D42F-ED30-44EF-A215-2906FE6CFABF}" type="pres">
      <dgm:prSet presAssocID="{F6610F34-D64E-4CAA-854A-3B44F5368FE8}" presName="childText" presStyleLbl="conFgAcc1" presStyleIdx="4" presStyleCnt="6">
        <dgm:presLayoutVars>
          <dgm:bulletEnabled val="1"/>
        </dgm:presLayoutVars>
      </dgm:prSet>
      <dgm:spPr/>
    </dgm:pt>
    <dgm:pt modelId="{5D83D7C3-6E5C-4269-8A0F-B0DB1A3078CE}" type="pres">
      <dgm:prSet presAssocID="{ECA5DC6C-47D4-4711-9D9F-BBE9CBCA2BE1}" presName="spaceBetweenRectangles" presStyleCnt="0"/>
      <dgm:spPr/>
    </dgm:pt>
    <dgm:pt modelId="{14D0ABEA-50D3-4C5B-8AB0-6A688D812343}" type="pres">
      <dgm:prSet presAssocID="{C398CB3F-0F27-4F3C-A67D-3F11603033A0}" presName="parentLin" presStyleCnt="0"/>
      <dgm:spPr/>
    </dgm:pt>
    <dgm:pt modelId="{1B209DB0-DFFF-4528-A128-F302A606470D}" type="pres">
      <dgm:prSet presAssocID="{C398CB3F-0F27-4F3C-A67D-3F11603033A0}" presName="parentLeftMargin" presStyleLbl="node1" presStyleIdx="4" presStyleCnt="6"/>
      <dgm:spPr/>
    </dgm:pt>
    <dgm:pt modelId="{067DC689-5B87-4DD2-BFC1-9881594F99F1}" type="pres">
      <dgm:prSet presAssocID="{C398CB3F-0F27-4F3C-A67D-3F11603033A0}" presName="parentText" presStyleLbl="node1" presStyleIdx="5" presStyleCnt="6">
        <dgm:presLayoutVars>
          <dgm:chMax val="0"/>
          <dgm:bulletEnabled val="1"/>
        </dgm:presLayoutVars>
      </dgm:prSet>
      <dgm:spPr/>
    </dgm:pt>
    <dgm:pt modelId="{78209595-60DA-4FCF-BC24-AFA5346D41C8}" type="pres">
      <dgm:prSet presAssocID="{C398CB3F-0F27-4F3C-A67D-3F11603033A0}" presName="negativeSpace" presStyleCnt="0"/>
      <dgm:spPr/>
    </dgm:pt>
    <dgm:pt modelId="{649C22A1-5DA2-454E-805D-76EE6E54E87A}" type="pres">
      <dgm:prSet presAssocID="{C398CB3F-0F27-4F3C-A67D-3F11603033A0}" presName="childText" presStyleLbl="conFgAcc1" presStyleIdx="5" presStyleCnt="6">
        <dgm:presLayoutVars>
          <dgm:bulletEnabled val="1"/>
        </dgm:presLayoutVars>
      </dgm:prSet>
      <dgm:spPr/>
    </dgm:pt>
  </dgm:ptLst>
  <dgm:cxnLst>
    <dgm:cxn modelId="{0F8D1B00-0FBA-427E-A4E7-C800AA83B674}" srcId="{4CD4CF3A-C757-4047-A4FC-938F43D0A950}" destId="{65054419-565E-4E6D-B569-9825EE0C0F4B}" srcOrd="0" destOrd="0" parTransId="{1B35BBD3-4D08-4318-A24F-56EC029E0836}" sibTransId="{6AD2DB1B-720A-4BA1-B776-AACA859420FF}"/>
    <dgm:cxn modelId="{E61CDA03-33DF-48BA-9321-07A55CEBF17A}" type="presOf" srcId="{D17F20CF-9AE9-4B3A-93BA-BC101723CAF2}" destId="{928C6464-887A-4882-BC87-133F0A470BC4}" srcOrd="0" destOrd="2" presId="urn:microsoft.com/office/officeart/2005/8/layout/list1"/>
    <dgm:cxn modelId="{59D23D11-CD4C-4BD5-918A-E84A9FE5BDA5}" srcId="{4CD4CF3A-C757-4047-A4FC-938F43D0A950}" destId="{D17F20CF-9AE9-4B3A-93BA-BC101723CAF2}" srcOrd="1" destOrd="0" parTransId="{43068787-B68B-4BDD-8FB0-22BEE66AA292}" sibTransId="{BC0E3BD0-7843-4B30-BDC8-10FFB2BA0946}"/>
    <dgm:cxn modelId="{92745917-64C0-4F99-957F-C1CE81B84134}" srcId="{A827F06F-5153-43A1-85C5-B91E7EB5BCCB}" destId="{C398CB3F-0F27-4F3C-A67D-3F11603033A0}" srcOrd="5" destOrd="0" parTransId="{4FD3162A-EF47-431F-8E4E-81CFB25634E1}" sibTransId="{965723F8-D7B5-41D6-A9C4-2AEAAEA3AE4A}"/>
    <dgm:cxn modelId="{266D4618-EFAA-43EE-BBA0-F7DC4429549C}" srcId="{F6610F34-D64E-4CAA-854A-3B44F5368FE8}" destId="{B5CE32A0-93AE-4885-9BD7-8D696816DB77}" srcOrd="0" destOrd="0" parTransId="{E6631B30-C2C2-4AAB-B616-561E9C4E5F34}" sibTransId="{AB2F38D9-0909-48D7-9B9A-A7E3D31D70E2}"/>
    <dgm:cxn modelId="{89FC041B-F8A6-4B76-9019-7FD0CA382997}" srcId="{C398CB3F-0F27-4F3C-A67D-3F11603033A0}" destId="{D367B314-72D1-4121-A15A-858D93B26709}" srcOrd="0" destOrd="0" parTransId="{F158979D-2967-4F9F-9433-6907D229BC6F}" sibTransId="{547E6707-0CC7-48B1-8EE7-BE264C50A6B6}"/>
    <dgm:cxn modelId="{FBB3D822-4DE6-4930-AC61-6F94DEE157ED}" type="presOf" srcId="{0138442E-3049-48A9-B3F9-C48F1E1BD3F0}" destId="{521D8427-9B9E-4720-BA49-EB6D50D9C36F}" srcOrd="0" destOrd="2" presId="urn:microsoft.com/office/officeart/2005/8/layout/list1"/>
    <dgm:cxn modelId="{F8F05D26-3120-411E-AF63-FB33A0C32D69}" srcId="{A827F06F-5153-43A1-85C5-B91E7EB5BCCB}" destId="{2AD90BD9-2390-4452-A1DD-B94F2D0977DD}" srcOrd="1" destOrd="0" parTransId="{C8506AF1-8DBA-4545-B30F-26BCC87C1816}" sibTransId="{C8977535-2335-44AB-A7EB-C217418C1EC2}"/>
    <dgm:cxn modelId="{C4315126-C90A-496D-8878-6D7664968740}" srcId="{A827F06F-5153-43A1-85C5-B91E7EB5BCCB}" destId="{2C2B7F81-742E-466E-A18C-728E4280A1E0}" srcOrd="3" destOrd="0" parTransId="{F4629C3C-AE72-451B-9BF4-F23C522F8E63}" sibTransId="{B9A640A2-8041-41FC-A207-301192BD5CB1}"/>
    <dgm:cxn modelId="{80573927-16D1-4307-AF01-524256B2B8A6}" type="presOf" srcId="{46CF71A7-7AD9-4AAC-B2E3-66C32334E794}" destId="{928C6464-887A-4882-BC87-133F0A470BC4}" srcOrd="0" destOrd="4" presId="urn:microsoft.com/office/officeart/2005/8/layout/list1"/>
    <dgm:cxn modelId="{33F39427-C374-4D3B-8730-B0AB14778F44}" type="presOf" srcId="{F12D8370-8E0B-4088-8C7D-49FA90A64CA2}" destId="{A9DE5B5D-6E50-4DAF-8C59-DBE8C9A7D045}" srcOrd="0" destOrd="0" presId="urn:microsoft.com/office/officeart/2005/8/layout/list1"/>
    <dgm:cxn modelId="{AF6E062B-F9A5-48F8-B1E2-5D26C7CC81B6}" srcId="{5B156DC1-A59B-43B9-BA80-ED7E68C0E0A8}" destId="{50128F37-57A8-40CB-9716-E46F6B2C36D4}" srcOrd="2" destOrd="0" parTransId="{ED47723B-663F-45BC-AD9D-AF705862E12C}" sibTransId="{F5E80BEC-4B2D-4B15-B565-2D6221CA46FE}"/>
    <dgm:cxn modelId="{31CE2733-CF64-4F6E-8BC8-372B022711FD}" type="presOf" srcId="{A827F06F-5153-43A1-85C5-B91E7EB5BCCB}" destId="{DFBF1891-B524-47EA-8F3A-AA9466C19BE5}" srcOrd="0" destOrd="0" presId="urn:microsoft.com/office/officeart/2005/8/layout/list1"/>
    <dgm:cxn modelId="{571A4B33-09F8-4937-8C11-402E9A27DDCE}" type="presOf" srcId="{FA50793A-6BBB-4001-B27B-CF9BA00072DC}" destId="{8DE7C810-ACFA-4E2C-AAE6-57538DA29AD9}" srcOrd="0" destOrd="0" presId="urn:microsoft.com/office/officeart/2005/8/layout/list1"/>
    <dgm:cxn modelId="{CB20FF36-848A-4424-9531-589DA04DC642}" type="presOf" srcId="{2C2B7F81-742E-466E-A18C-728E4280A1E0}" destId="{425E47B1-BFA7-4AB4-B0AF-8711D606AD99}" srcOrd="0" destOrd="0" presId="urn:microsoft.com/office/officeart/2005/8/layout/list1"/>
    <dgm:cxn modelId="{6337B75F-C9DA-426C-A321-88A668A1CF45}" srcId="{2AD90BD9-2390-4452-A1DD-B94F2D0977DD}" destId="{73A32FD1-09B2-4C45-9EF1-BD5D884BE5E5}" srcOrd="1" destOrd="0" parTransId="{1377EB52-F779-4B12-96C3-F87C50724643}" sibTransId="{14DF50C6-B931-4D0B-BAE1-CBD05089C51F}"/>
    <dgm:cxn modelId="{C8802260-4C5D-4CBA-ADA8-C38880470F50}" type="presOf" srcId="{D367B314-72D1-4121-A15A-858D93B26709}" destId="{649C22A1-5DA2-454E-805D-76EE6E54E87A}" srcOrd="0" destOrd="0" presId="urn:microsoft.com/office/officeart/2005/8/layout/list1"/>
    <dgm:cxn modelId="{E8D27B60-6EEE-4DC0-84D6-30471608C0D7}" type="presOf" srcId="{77BC363F-372F-4129-B3AC-F11709A2FB33}" destId="{2E708721-0044-4F3F-90BC-9CFDB03C6EF7}" srcOrd="0" destOrd="0" presId="urn:microsoft.com/office/officeart/2005/8/layout/list1"/>
    <dgm:cxn modelId="{B91C9561-9E6D-4293-B7B7-71787E408274}" srcId="{A827F06F-5153-43A1-85C5-B91E7EB5BCCB}" destId="{F12D8370-8E0B-4088-8C7D-49FA90A64CA2}" srcOrd="0" destOrd="0" parTransId="{81DA7168-8590-4E3D-B004-ABB0A31AF5FB}" sibTransId="{DDB6073C-ECCB-48B2-AD6E-59844B5BD2B7}"/>
    <dgm:cxn modelId="{7DE55B67-D02C-499C-8BD4-3784BF8451A6}" srcId="{FA50793A-6BBB-4001-B27B-CF9BA00072DC}" destId="{77BC363F-372F-4129-B3AC-F11709A2FB33}" srcOrd="0" destOrd="0" parTransId="{8695B674-A6E0-45EF-A3E6-61701D155F67}" sibTransId="{424347C8-AE58-4791-AB32-8EE7C031BD1A}"/>
    <dgm:cxn modelId="{399C9C49-575E-43E1-AF71-98EFE090A3ED}" type="presOf" srcId="{5B156DC1-A59B-43B9-BA80-ED7E68C0E0A8}" destId="{5F2D9987-5E56-42D4-8749-F7D390274B68}" srcOrd="0" destOrd="1" presId="urn:microsoft.com/office/officeart/2005/8/layout/list1"/>
    <dgm:cxn modelId="{8DC3DF49-F78D-462F-A65D-6F80C8AA30B4}" srcId="{2AD90BD9-2390-4452-A1DD-B94F2D0977DD}" destId="{0138442E-3049-48A9-B3F9-C48F1E1BD3F0}" srcOrd="2" destOrd="0" parTransId="{80726920-71B4-421B-BE12-DAD460F6B8C3}" sibTransId="{EE8CAB6D-7C0B-44F5-BD8B-4251A50E3092}"/>
    <dgm:cxn modelId="{7CE1A26C-483F-40EF-8152-EA0B237B233B}" type="presOf" srcId="{E13985A2-3727-45BD-B62C-3C316E712699}" destId="{5F2D9987-5E56-42D4-8749-F7D390274B68}" srcOrd="0" destOrd="2" presId="urn:microsoft.com/office/officeart/2005/8/layout/list1"/>
    <dgm:cxn modelId="{67850A6F-60EB-4E71-8B05-F086EA3AC247}" type="presOf" srcId="{4CD4CF3A-C757-4047-A4FC-938F43D0A950}" destId="{928C6464-887A-4882-BC87-133F0A470BC4}" srcOrd="0" destOrd="0" presId="urn:microsoft.com/office/officeart/2005/8/layout/list1"/>
    <dgm:cxn modelId="{ABBD955A-DB50-4AB7-B8CD-44845B2CDBEE}" srcId="{2C2B7F81-742E-466E-A18C-728E4280A1E0}" destId="{44CD53B8-F858-47D9-B354-CF004A36D5A9}" srcOrd="0" destOrd="0" parTransId="{C3ADF02D-4F63-4EB1-9DE9-75C9E8CF08DF}" sibTransId="{68FEF606-11CB-41D8-9150-8D969B7EED76}"/>
    <dgm:cxn modelId="{FE2DE77D-F197-4199-A439-014D494105F0}" type="presOf" srcId="{2AD90BD9-2390-4452-A1DD-B94F2D0977DD}" destId="{7229DBDA-868C-4836-93E2-FF5D45D2FC5E}" srcOrd="0" destOrd="0" presId="urn:microsoft.com/office/officeart/2005/8/layout/list1"/>
    <dgm:cxn modelId="{13641581-78C8-4D4F-85BF-38E05258E382}" srcId="{A827F06F-5153-43A1-85C5-B91E7EB5BCCB}" destId="{FA50793A-6BBB-4001-B27B-CF9BA00072DC}" srcOrd="2" destOrd="0" parTransId="{4B2163A5-DA90-4C4A-BECC-6EF6D4E81BEF}" sibTransId="{C0E889CC-99E9-485A-84C9-620FB25BB130}"/>
    <dgm:cxn modelId="{6293B785-009A-49F6-91D8-DA4D96D02668}" srcId="{2C2B7F81-742E-466E-A18C-728E4280A1E0}" destId="{5B156DC1-A59B-43B9-BA80-ED7E68C0E0A8}" srcOrd="1" destOrd="0" parTransId="{5C417B2B-0624-4C66-9A15-CEFDDA2D239A}" sibTransId="{C33E1DC7-E349-4E5D-9F01-83725184A02C}"/>
    <dgm:cxn modelId="{12BBA88A-1CAE-49B9-BE4F-89203FB4DFEB}" type="presOf" srcId="{F12D8370-8E0B-4088-8C7D-49FA90A64CA2}" destId="{EE0D5E33-CBF8-4F41-B032-7A93D30B75E0}" srcOrd="1" destOrd="0" presId="urn:microsoft.com/office/officeart/2005/8/layout/list1"/>
    <dgm:cxn modelId="{CF1C348D-AB7C-41D4-9816-08C3C321E635}" srcId="{5B156DC1-A59B-43B9-BA80-ED7E68C0E0A8}" destId="{29E134DF-E05F-4DAE-9C0E-CB6951B74C9F}" srcOrd="1" destOrd="0" parTransId="{864FF611-5E7E-4E95-B0F4-C5A637AD4AD7}" sibTransId="{D04C701A-6F90-4320-AC71-3472DBAEE856}"/>
    <dgm:cxn modelId="{203A0F8E-6D65-4F10-9702-7520F32E16A0}" type="presOf" srcId="{44CD53B8-F858-47D9-B354-CF004A36D5A9}" destId="{5F2D9987-5E56-42D4-8749-F7D390274B68}" srcOrd="0" destOrd="0" presId="urn:microsoft.com/office/officeart/2005/8/layout/list1"/>
    <dgm:cxn modelId="{17731C93-44CD-4899-9AEB-CD53977B9F87}" type="presOf" srcId="{2AD90BD9-2390-4452-A1DD-B94F2D0977DD}" destId="{3C050DAF-0504-4EB1-AEFC-2F2FC3B1FBED}" srcOrd="1" destOrd="0" presId="urn:microsoft.com/office/officeart/2005/8/layout/list1"/>
    <dgm:cxn modelId="{F0A2C393-5C11-466A-B9B0-F76B4309863B}" type="presOf" srcId="{65054419-565E-4E6D-B569-9825EE0C0F4B}" destId="{928C6464-887A-4882-BC87-133F0A470BC4}" srcOrd="0" destOrd="1" presId="urn:microsoft.com/office/officeart/2005/8/layout/list1"/>
    <dgm:cxn modelId="{BE625395-DF4A-437C-8676-86D375BEDF1B}" type="presOf" srcId="{F2056D49-F6BE-4A62-BBB9-A809283967B0}" destId="{928C6464-887A-4882-BC87-133F0A470BC4}" srcOrd="0" destOrd="5" presId="urn:microsoft.com/office/officeart/2005/8/layout/list1"/>
    <dgm:cxn modelId="{B05CC997-2A4B-4367-B471-3526DB9F58AE}" type="presOf" srcId="{C398CB3F-0F27-4F3C-A67D-3F11603033A0}" destId="{1B209DB0-DFFF-4528-A128-F302A606470D}" srcOrd="0" destOrd="0" presId="urn:microsoft.com/office/officeart/2005/8/layout/list1"/>
    <dgm:cxn modelId="{0AA9399B-580E-4DA8-AC3B-3383EA5236C7}" type="presOf" srcId="{04B34298-7123-4E14-8207-A0DF13E847EB}" destId="{928C6464-887A-4882-BC87-133F0A470BC4}" srcOrd="0" destOrd="3" presId="urn:microsoft.com/office/officeart/2005/8/layout/list1"/>
    <dgm:cxn modelId="{F333459E-47C4-4807-9469-C7793A8F7A74}" type="presOf" srcId="{50128F37-57A8-40CB-9716-E46F6B2C36D4}" destId="{5F2D9987-5E56-42D4-8749-F7D390274B68}" srcOrd="0" destOrd="4" presId="urn:microsoft.com/office/officeart/2005/8/layout/list1"/>
    <dgm:cxn modelId="{5F1573A0-2382-4002-91C1-BEE96EF375B7}" type="presOf" srcId="{D8435CEE-7011-44D1-9828-8208399CFD65}" destId="{521D8427-9B9E-4720-BA49-EB6D50D9C36F}" srcOrd="0" destOrd="0" presId="urn:microsoft.com/office/officeart/2005/8/layout/list1"/>
    <dgm:cxn modelId="{26F1DFA2-5240-491B-B25C-96CFE8101216}" srcId="{F12D8370-8E0B-4088-8C7D-49FA90A64CA2}" destId="{4CD4CF3A-C757-4047-A4FC-938F43D0A950}" srcOrd="0" destOrd="0" parTransId="{69E76E0C-F021-48CE-947B-ED5DA94DF66D}" sibTransId="{91394E8E-A1FD-45AA-883E-8EA087C8FA3E}"/>
    <dgm:cxn modelId="{BE1A20AB-8A1B-473C-B457-B8CF7D725800}" srcId="{4CD4CF3A-C757-4047-A4FC-938F43D0A950}" destId="{04B34298-7123-4E14-8207-A0DF13E847EB}" srcOrd="2" destOrd="0" parTransId="{F40FE1E9-5B9A-4AD1-979F-0C3F6053F6F3}" sibTransId="{E56E21F4-ADB3-43B2-AA25-58F98C819C94}"/>
    <dgm:cxn modelId="{2758C3AD-9E91-4E90-A5A0-11A9526720A6}" type="presOf" srcId="{2C2B7F81-742E-466E-A18C-728E4280A1E0}" destId="{49509030-2949-4440-878F-D4DA509AECBE}" srcOrd="1" destOrd="0" presId="urn:microsoft.com/office/officeart/2005/8/layout/list1"/>
    <dgm:cxn modelId="{615DBEB2-518D-4F48-B568-D450EFBE4A66}" type="presOf" srcId="{C398CB3F-0F27-4F3C-A67D-3F11603033A0}" destId="{067DC689-5B87-4DD2-BFC1-9881594F99F1}" srcOrd="1" destOrd="0" presId="urn:microsoft.com/office/officeart/2005/8/layout/list1"/>
    <dgm:cxn modelId="{18C5EEB2-2CE4-4C7C-A504-D9CEFDD155A3}" srcId="{F12D8370-8E0B-4088-8C7D-49FA90A64CA2}" destId="{F2056D49-F6BE-4A62-BBB9-A809283967B0}" srcOrd="2" destOrd="0" parTransId="{28920022-89BD-49E4-A5DD-FFF7ECFBB664}" sibTransId="{5B71B65E-0591-42C7-BC7E-3A6B40251C35}"/>
    <dgm:cxn modelId="{191C7AB5-5F49-4707-835D-EAC40C2058C4}" type="presOf" srcId="{73A32FD1-09B2-4C45-9EF1-BD5D884BE5E5}" destId="{521D8427-9B9E-4720-BA49-EB6D50D9C36F}" srcOrd="0" destOrd="1" presId="urn:microsoft.com/office/officeart/2005/8/layout/list1"/>
    <dgm:cxn modelId="{4BC0D8BD-6984-4206-93B6-C259D3DBA79F}" type="presOf" srcId="{F6610F34-D64E-4CAA-854A-3B44F5368FE8}" destId="{29D28D72-2BB8-4E51-B895-6088C1C6F964}" srcOrd="1" destOrd="0" presId="urn:microsoft.com/office/officeart/2005/8/layout/list1"/>
    <dgm:cxn modelId="{E6686EC4-3A16-4A8A-B122-03793CC52DA1}" srcId="{2AD90BD9-2390-4452-A1DD-B94F2D0977DD}" destId="{D8435CEE-7011-44D1-9828-8208399CFD65}" srcOrd="0" destOrd="0" parTransId="{3B16F07B-3900-4252-902E-654B906E2D73}" sibTransId="{E23EF1ED-F4FC-4113-AF4F-17ECF9DB3AC8}"/>
    <dgm:cxn modelId="{776F98C6-11B3-424C-9E59-3C8CB21DCD93}" srcId="{A827F06F-5153-43A1-85C5-B91E7EB5BCCB}" destId="{F6610F34-D64E-4CAA-854A-3B44F5368FE8}" srcOrd="4" destOrd="0" parTransId="{A23EE6B2-136F-41AA-8B83-963636E74F58}" sibTransId="{ECA5DC6C-47D4-4711-9D9F-BBE9CBCA2BE1}"/>
    <dgm:cxn modelId="{E71A7DD6-52D0-424E-B362-B27A4D7018D7}" srcId="{F12D8370-8E0B-4088-8C7D-49FA90A64CA2}" destId="{46CF71A7-7AD9-4AAC-B2E3-66C32334E794}" srcOrd="1" destOrd="0" parTransId="{C76996AD-71D6-4691-B07C-2EF406744DB7}" sibTransId="{F003118D-719F-4DC6-9E69-CA96F0D2376F}"/>
    <dgm:cxn modelId="{DB7939DB-F991-457C-8032-B9EBD1C76AB0}" type="presOf" srcId="{F6610F34-D64E-4CAA-854A-3B44F5368FE8}" destId="{233C3BC6-73E7-48B1-A0E0-A2EA261FCD87}" srcOrd="0" destOrd="0" presId="urn:microsoft.com/office/officeart/2005/8/layout/list1"/>
    <dgm:cxn modelId="{F5E7F4DC-2099-4830-9BB5-3C569C5DDFDE}" type="presOf" srcId="{29E134DF-E05F-4DAE-9C0E-CB6951B74C9F}" destId="{5F2D9987-5E56-42D4-8749-F7D390274B68}" srcOrd="0" destOrd="3" presId="urn:microsoft.com/office/officeart/2005/8/layout/list1"/>
    <dgm:cxn modelId="{A16838E3-B48A-4876-B765-9CE127B93630}" type="presOf" srcId="{FA50793A-6BBB-4001-B27B-CF9BA00072DC}" destId="{DFB92263-3BAD-4B13-941B-9A92168D3C67}" srcOrd="1" destOrd="0" presId="urn:microsoft.com/office/officeart/2005/8/layout/list1"/>
    <dgm:cxn modelId="{448E34FE-AF64-4EA0-B343-1D77BDC26184}" type="presOf" srcId="{B5CE32A0-93AE-4885-9BD7-8D696816DB77}" destId="{A7E0D42F-ED30-44EF-A215-2906FE6CFABF}" srcOrd="0" destOrd="0" presId="urn:microsoft.com/office/officeart/2005/8/layout/list1"/>
    <dgm:cxn modelId="{756CBFFE-B349-4517-B465-D84B18EA5564}" srcId="{5B156DC1-A59B-43B9-BA80-ED7E68C0E0A8}" destId="{E13985A2-3727-45BD-B62C-3C316E712699}" srcOrd="0" destOrd="0" parTransId="{01B3D9D4-7D82-4659-96D8-E1AB7D9125E7}" sibTransId="{E2CB9BF5-8BFD-4765-B284-CE6618AB56B7}"/>
    <dgm:cxn modelId="{4867A44F-E817-434B-AC5A-845766E5955F}" type="presParOf" srcId="{DFBF1891-B524-47EA-8F3A-AA9466C19BE5}" destId="{FDB8C450-0CFC-43C2-A3D5-A5E7FDECC891}" srcOrd="0" destOrd="0" presId="urn:microsoft.com/office/officeart/2005/8/layout/list1"/>
    <dgm:cxn modelId="{0227EF11-ECA0-4E15-B21F-AEC1C1978736}" type="presParOf" srcId="{FDB8C450-0CFC-43C2-A3D5-A5E7FDECC891}" destId="{A9DE5B5D-6E50-4DAF-8C59-DBE8C9A7D045}" srcOrd="0" destOrd="0" presId="urn:microsoft.com/office/officeart/2005/8/layout/list1"/>
    <dgm:cxn modelId="{7E89AB75-AEC1-462F-885E-657CD860BE31}" type="presParOf" srcId="{FDB8C450-0CFC-43C2-A3D5-A5E7FDECC891}" destId="{EE0D5E33-CBF8-4F41-B032-7A93D30B75E0}" srcOrd="1" destOrd="0" presId="urn:microsoft.com/office/officeart/2005/8/layout/list1"/>
    <dgm:cxn modelId="{361E0F4C-3353-49C1-99F2-141143C2D90C}" type="presParOf" srcId="{DFBF1891-B524-47EA-8F3A-AA9466C19BE5}" destId="{705CD1E6-D170-437F-B5B2-A1931A20CB26}" srcOrd="1" destOrd="0" presId="urn:microsoft.com/office/officeart/2005/8/layout/list1"/>
    <dgm:cxn modelId="{BBC3C9C7-3526-48A7-859A-22A964226CD4}" type="presParOf" srcId="{DFBF1891-B524-47EA-8F3A-AA9466C19BE5}" destId="{928C6464-887A-4882-BC87-133F0A470BC4}" srcOrd="2" destOrd="0" presId="urn:microsoft.com/office/officeart/2005/8/layout/list1"/>
    <dgm:cxn modelId="{5CE00E0B-3EBC-4ABA-AD54-B023DE7D2731}" type="presParOf" srcId="{DFBF1891-B524-47EA-8F3A-AA9466C19BE5}" destId="{736A89D0-1CB3-4C3A-AFFE-5B6AAD1C955B}" srcOrd="3" destOrd="0" presId="urn:microsoft.com/office/officeart/2005/8/layout/list1"/>
    <dgm:cxn modelId="{365457DF-C909-4070-B66F-C2A24ED1A990}" type="presParOf" srcId="{DFBF1891-B524-47EA-8F3A-AA9466C19BE5}" destId="{3A5A6498-5157-4CAC-A4B2-4DB3D3A30678}" srcOrd="4" destOrd="0" presId="urn:microsoft.com/office/officeart/2005/8/layout/list1"/>
    <dgm:cxn modelId="{88ACCA9F-0345-4983-B4C6-F044C1B1852C}" type="presParOf" srcId="{3A5A6498-5157-4CAC-A4B2-4DB3D3A30678}" destId="{7229DBDA-868C-4836-93E2-FF5D45D2FC5E}" srcOrd="0" destOrd="0" presId="urn:microsoft.com/office/officeart/2005/8/layout/list1"/>
    <dgm:cxn modelId="{D425E3A0-E292-4116-BD28-FD36427F3BFB}" type="presParOf" srcId="{3A5A6498-5157-4CAC-A4B2-4DB3D3A30678}" destId="{3C050DAF-0504-4EB1-AEFC-2F2FC3B1FBED}" srcOrd="1" destOrd="0" presId="urn:microsoft.com/office/officeart/2005/8/layout/list1"/>
    <dgm:cxn modelId="{7C19A577-CD3D-408C-9D55-9EF30FE1C95C}" type="presParOf" srcId="{DFBF1891-B524-47EA-8F3A-AA9466C19BE5}" destId="{2A62F551-1824-4BDF-9E54-160D75EEB4B6}" srcOrd="5" destOrd="0" presId="urn:microsoft.com/office/officeart/2005/8/layout/list1"/>
    <dgm:cxn modelId="{CEA2FCB6-535A-4782-91FF-15A32E5BBAC3}" type="presParOf" srcId="{DFBF1891-B524-47EA-8F3A-AA9466C19BE5}" destId="{521D8427-9B9E-4720-BA49-EB6D50D9C36F}" srcOrd="6" destOrd="0" presId="urn:microsoft.com/office/officeart/2005/8/layout/list1"/>
    <dgm:cxn modelId="{311CB357-5238-4610-8F26-23796F9B502D}" type="presParOf" srcId="{DFBF1891-B524-47EA-8F3A-AA9466C19BE5}" destId="{F8AEAD2F-22D7-44CD-90FC-011408A07958}" srcOrd="7" destOrd="0" presId="urn:microsoft.com/office/officeart/2005/8/layout/list1"/>
    <dgm:cxn modelId="{33E5371A-D88C-44F5-BC04-63A5F611D447}" type="presParOf" srcId="{DFBF1891-B524-47EA-8F3A-AA9466C19BE5}" destId="{98772431-EC8A-4FD0-84CF-54EF4C874EE6}" srcOrd="8" destOrd="0" presId="urn:microsoft.com/office/officeart/2005/8/layout/list1"/>
    <dgm:cxn modelId="{34D03C4E-E1E9-4F68-BBDD-A1CC19C377E8}" type="presParOf" srcId="{98772431-EC8A-4FD0-84CF-54EF4C874EE6}" destId="{8DE7C810-ACFA-4E2C-AAE6-57538DA29AD9}" srcOrd="0" destOrd="0" presId="urn:microsoft.com/office/officeart/2005/8/layout/list1"/>
    <dgm:cxn modelId="{09CA0490-5DB5-47CA-8225-CCDE4C33251E}" type="presParOf" srcId="{98772431-EC8A-4FD0-84CF-54EF4C874EE6}" destId="{DFB92263-3BAD-4B13-941B-9A92168D3C67}" srcOrd="1" destOrd="0" presId="urn:microsoft.com/office/officeart/2005/8/layout/list1"/>
    <dgm:cxn modelId="{09EC42DA-0079-4FEA-8601-BE53E23E165F}" type="presParOf" srcId="{DFBF1891-B524-47EA-8F3A-AA9466C19BE5}" destId="{CBD1C639-EAE1-4A31-B4C8-60DA97E64CBC}" srcOrd="9" destOrd="0" presId="urn:microsoft.com/office/officeart/2005/8/layout/list1"/>
    <dgm:cxn modelId="{3BB40ED8-E250-46D4-BD84-197128DD21CF}" type="presParOf" srcId="{DFBF1891-B524-47EA-8F3A-AA9466C19BE5}" destId="{2E708721-0044-4F3F-90BC-9CFDB03C6EF7}" srcOrd="10" destOrd="0" presId="urn:microsoft.com/office/officeart/2005/8/layout/list1"/>
    <dgm:cxn modelId="{D17EC763-039D-4088-8BC2-197F06A2F89D}" type="presParOf" srcId="{DFBF1891-B524-47EA-8F3A-AA9466C19BE5}" destId="{8E8C2342-5842-4AA8-B024-1439CD665CC3}" srcOrd="11" destOrd="0" presId="urn:microsoft.com/office/officeart/2005/8/layout/list1"/>
    <dgm:cxn modelId="{3BA2009A-0F7C-429D-9E5B-4BA7669F38EE}" type="presParOf" srcId="{DFBF1891-B524-47EA-8F3A-AA9466C19BE5}" destId="{DF8E2B37-4E08-4F4B-9424-006C2B6D63D9}" srcOrd="12" destOrd="0" presId="urn:microsoft.com/office/officeart/2005/8/layout/list1"/>
    <dgm:cxn modelId="{6EC8C281-8AFB-432B-B621-E53F88008F4C}" type="presParOf" srcId="{DF8E2B37-4E08-4F4B-9424-006C2B6D63D9}" destId="{425E47B1-BFA7-4AB4-B0AF-8711D606AD99}" srcOrd="0" destOrd="0" presId="urn:microsoft.com/office/officeart/2005/8/layout/list1"/>
    <dgm:cxn modelId="{E19C8B87-D77D-4071-80C3-14DA92B69D24}" type="presParOf" srcId="{DF8E2B37-4E08-4F4B-9424-006C2B6D63D9}" destId="{49509030-2949-4440-878F-D4DA509AECBE}" srcOrd="1" destOrd="0" presId="urn:microsoft.com/office/officeart/2005/8/layout/list1"/>
    <dgm:cxn modelId="{C25E0BAC-2546-467B-AEDE-A12BCE959582}" type="presParOf" srcId="{DFBF1891-B524-47EA-8F3A-AA9466C19BE5}" destId="{1657D562-39F0-4D26-BEB2-0D72A4275ABF}" srcOrd="13" destOrd="0" presId="urn:microsoft.com/office/officeart/2005/8/layout/list1"/>
    <dgm:cxn modelId="{43F4C8FB-220D-488A-9FEF-47240BE46181}" type="presParOf" srcId="{DFBF1891-B524-47EA-8F3A-AA9466C19BE5}" destId="{5F2D9987-5E56-42D4-8749-F7D390274B68}" srcOrd="14" destOrd="0" presId="urn:microsoft.com/office/officeart/2005/8/layout/list1"/>
    <dgm:cxn modelId="{23B17FD9-1F49-4F9C-82DB-7BD5E13130B9}" type="presParOf" srcId="{DFBF1891-B524-47EA-8F3A-AA9466C19BE5}" destId="{4A2D4331-B7B4-4AFD-8B81-E2864BB243E9}" srcOrd="15" destOrd="0" presId="urn:microsoft.com/office/officeart/2005/8/layout/list1"/>
    <dgm:cxn modelId="{E08D17B2-E3D6-4532-808E-ABA191490673}" type="presParOf" srcId="{DFBF1891-B524-47EA-8F3A-AA9466C19BE5}" destId="{7E93D1DB-D0DB-4792-8C94-9189FA538777}" srcOrd="16" destOrd="0" presId="urn:microsoft.com/office/officeart/2005/8/layout/list1"/>
    <dgm:cxn modelId="{09AD1691-563D-4128-8C84-B91729404F41}" type="presParOf" srcId="{7E93D1DB-D0DB-4792-8C94-9189FA538777}" destId="{233C3BC6-73E7-48B1-A0E0-A2EA261FCD87}" srcOrd="0" destOrd="0" presId="urn:microsoft.com/office/officeart/2005/8/layout/list1"/>
    <dgm:cxn modelId="{14D0CD26-250F-4554-9099-40083CBEC0DF}" type="presParOf" srcId="{7E93D1DB-D0DB-4792-8C94-9189FA538777}" destId="{29D28D72-2BB8-4E51-B895-6088C1C6F964}" srcOrd="1" destOrd="0" presId="urn:microsoft.com/office/officeart/2005/8/layout/list1"/>
    <dgm:cxn modelId="{783D548A-4702-4924-97DA-B17A28EBB05F}" type="presParOf" srcId="{DFBF1891-B524-47EA-8F3A-AA9466C19BE5}" destId="{242AA707-C9C3-4BB8-A1B9-2C3718B334C6}" srcOrd="17" destOrd="0" presId="urn:microsoft.com/office/officeart/2005/8/layout/list1"/>
    <dgm:cxn modelId="{86819F0F-3CB3-4B70-AED9-F6D5F428027C}" type="presParOf" srcId="{DFBF1891-B524-47EA-8F3A-AA9466C19BE5}" destId="{A7E0D42F-ED30-44EF-A215-2906FE6CFABF}" srcOrd="18" destOrd="0" presId="urn:microsoft.com/office/officeart/2005/8/layout/list1"/>
    <dgm:cxn modelId="{E8E6D6C8-A3C1-49AC-8A45-B6E47A705031}" type="presParOf" srcId="{DFBF1891-B524-47EA-8F3A-AA9466C19BE5}" destId="{5D83D7C3-6E5C-4269-8A0F-B0DB1A3078CE}" srcOrd="19" destOrd="0" presId="urn:microsoft.com/office/officeart/2005/8/layout/list1"/>
    <dgm:cxn modelId="{69EE75EA-8184-4D8D-8385-CF2DC6440D1D}" type="presParOf" srcId="{DFBF1891-B524-47EA-8F3A-AA9466C19BE5}" destId="{14D0ABEA-50D3-4C5B-8AB0-6A688D812343}" srcOrd="20" destOrd="0" presId="urn:microsoft.com/office/officeart/2005/8/layout/list1"/>
    <dgm:cxn modelId="{FC8D12CA-FCEF-472D-A9D6-7C554D3D7BBB}" type="presParOf" srcId="{14D0ABEA-50D3-4C5B-8AB0-6A688D812343}" destId="{1B209DB0-DFFF-4528-A128-F302A606470D}" srcOrd="0" destOrd="0" presId="urn:microsoft.com/office/officeart/2005/8/layout/list1"/>
    <dgm:cxn modelId="{3800BB74-4A66-4B44-8491-5B1A4C2D4D84}" type="presParOf" srcId="{14D0ABEA-50D3-4C5B-8AB0-6A688D812343}" destId="{067DC689-5B87-4DD2-BFC1-9881594F99F1}" srcOrd="1" destOrd="0" presId="urn:microsoft.com/office/officeart/2005/8/layout/list1"/>
    <dgm:cxn modelId="{B3E9CECE-E190-4C77-AD22-D9FA1105F99C}" type="presParOf" srcId="{DFBF1891-B524-47EA-8F3A-AA9466C19BE5}" destId="{78209595-60DA-4FCF-BC24-AFA5346D41C8}" srcOrd="21" destOrd="0" presId="urn:microsoft.com/office/officeart/2005/8/layout/list1"/>
    <dgm:cxn modelId="{1B65D8F3-254A-459D-93CF-5244A440E1FF}" type="presParOf" srcId="{DFBF1891-B524-47EA-8F3A-AA9466C19BE5}" destId="{649C22A1-5DA2-454E-805D-76EE6E54E87A}"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6301A-CB09-4E6E-969E-F2C18A5F473D}">
      <dsp:nvSpPr>
        <dsp:cNvPr id="0" name=""/>
        <dsp:cNvSpPr/>
      </dsp:nvSpPr>
      <dsp:spPr>
        <a:xfrm>
          <a:off x="2004793" y="1021021"/>
          <a:ext cx="2366813" cy="2366813"/>
        </a:xfrm>
        <a:prstGeom prst="ellipse">
          <a:avLst/>
        </a:prstGeom>
        <a:solidFill>
          <a:schemeClr val="accent5">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nb-NO" sz="5800" b="1" kern="1200" dirty="0"/>
            <a:t>DMF</a:t>
          </a:r>
        </a:p>
      </dsp:txBody>
      <dsp:txXfrm>
        <a:off x="2351405" y="1367633"/>
        <a:ext cx="1673589" cy="1673589"/>
      </dsp:txXfrm>
    </dsp:sp>
    <dsp:sp modelId="{43035616-FA4F-43B0-A2F3-3CCF56A196F6}">
      <dsp:nvSpPr>
        <dsp:cNvPr id="0" name=""/>
        <dsp:cNvSpPr/>
      </dsp:nvSpPr>
      <dsp:spPr>
        <a:xfrm>
          <a:off x="2596496" y="73021"/>
          <a:ext cx="1183406" cy="1183406"/>
        </a:xfrm>
        <a:prstGeom prst="ellipse">
          <a:avLst/>
        </a:prstGeom>
        <a:solidFill>
          <a:schemeClr val="accent5">
            <a:alpha val="50000"/>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Data </a:t>
          </a:r>
          <a:r>
            <a:rPr lang="en-US" sz="900" b="1" kern="1200" noProof="0" dirty="0"/>
            <a:t>migration</a:t>
          </a:r>
        </a:p>
      </dsp:txBody>
      <dsp:txXfrm>
        <a:off x="2769802" y="246327"/>
        <a:ext cx="836794" cy="836794"/>
      </dsp:txXfrm>
    </dsp:sp>
    <dsp:sp modelId="{5EB1B587-BE64-4073-9CA1-322660013998}">
      <dsp:nvSpPr>
        <dsp:cNvPr id="0" name=""/>
        <dsp:cNvSpPr/>
      </dsp:nvSpPr>
      <dsp:spPr>
        <a:xfrm>
          <a:off x="4060841" y="1136930"/>
          <a:ext cx="1183406" cy="1183406"/>
        </a:xfrm>
        <a:prstGeom prst="ellipse">
          <a:avLst/>
        </a:prstGeom>
        <a:solidFill>
          <a:schemeClr val="accent5">
            <a:alpha val="50000"/>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Integration</a:t>
          </a:r>
        </a:p>
      </dsp:txBody>
      <dsp:txXfrm>
        <a:off x="4234147" y="1310236"/>
        <a:ext cx="836794" cy="836794"/>
      </dsp:txXfrm>
    </dsp:sp>
    <dsp:sp modelId="{31A82C73-1E76-4D0E-B66E-06F69F3F2550}">
      <dsp:nvSpPr>
        <dsp:cNvPr id="0" name=""/>
        <dsp:cNvSpPr/>
      </dsp:nvSpPr>
      <dsp:spPr>
        <a:xfrm>
          <a:off x="3501511" y="2858371"/>
          <a:ext cx="1183406" cy="1183406"/>
        </a:xfrm>
        <a:prstGeom prst="ellipse">
          <a:avLst/>
        </a:prstGeom>
        <a:solidFill>
          <a:schemeClr val="accent5">
            <a:alpha val="50000"/>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noProof="0" dirty="0"/>
            <a:t>Power BI</a:t>
          </a:r>
        </a:p>
      </dsp:txBody>
      <dsp:txXfrm>
        <a:off x="3674817" y="3031677"/>
        <a:ext cx="836794" cy="836794"/>
      </dsp:txXfrm>
    </dsp:sp>
    <dsp:sp modelId="{F70FDED5-B4CF-4341-B4CD-281BF73D7E01}">
      <dsp:nvSpPr>
        <dsp:cNvPr id="0" name=""/>
        <dsp:cNvSpPr/>
      </dsp:nvSpPr>
      <dsp:spPr>
        <a:xfrm>
          <a:off x="1691481" y="2858371"/>
          <a:ext cx="1183406" cy="1183406"/>
        </a:xfrm>
        <a:prstGeom prst="ellipse">
          <a:avLst/>
        </a:prstGeom>
        <a:solidFill>
          <a:schemeClr val="accent5">
            <a:alpha val="50000"/>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noProof="1"/>
            <a:t>Configurations</a:t>
          </a:r>
        </a:p>
      </dsp:txBody>
      <dsp:txXfrm>
        <a:off x="1864787" y="3031677"/>
        <a:ext cx="836794" cy="836794"/>
      </dsp:txXfrm>
    </dsp:sp>
    <dsp:sp modelId="{A48CCAC7-6C29-4A2F-A633-478017CD00BA}">
      <dsp:nvSpPr>
        <dsp:cNvPr id="0" name=""/>
        <dsp:cNvSpPr/>
      </dsp:nvSpPr>
      <dsp:spPr>
        <a:xfrm>
          <a:off x="1132151" y="1136930"/>
          <a:ext cx="1183406" cy="1183406"/>
        </a:xfrm>
        <a:prstGeom prst="ellipse">
          <a:avLst/>
        </a:prstGeom>
        <a:solidFill>
          <a:schemeClr val="accent5">
            <a:alpha val="50000"/>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Apps</a:t>
          </a:r>
        </a:p>
      </dsp:txBody>
      <dsp:txXfrm>
        <a:off x="1305457" y="1310236"/>
        <a:ext cx="836794" cy="836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C6464-887A-4882-BC87-133F0A470BC4}">
      <dsp:nvSpPr>
        <dsp:cNvPr id="0" name=""/>
        <dsp:cNvSpPr/>
      </dsp:nvSpPr>
      <dsp:spPr>
        <a:xfrm>
          <a:off x="0" y="276209"/>
          <a:ext cx="10069032" cy="151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Import / Export</a:t>
          </a:r>
        </a:p>
        <a:p>
          <a:pPr marL="228600" lvl="2" indent="-114300" algn="l" defTabSz="533400">
            <a:lnSpc>
              <a:spcPct val="90000"/>
            </a:lnSpc>
            <a:spcBef>
              <a:spcPct val="0"/>
            </a:spcBef>
            <a:spcAft>
              <a:spcPct val="15000"/>
            </a:spcAft>
            <a:buChar char="•"/>
          </a:pPr>
          <a:r>
            <a:rPr lang="en-US" sz="1200" b="1" kern="1200" noProof="0" dirty="0"/>
            <a:t>Data Entities</a:t>
          </a:r>
        </a:p>
        <a:p>
          <a:pPr marL="228600" lvl="2" indent="-114300" algn="l" defTabSz="533400">
            <a:lnSpc>
              <a:spcPct val="90000"/>
            </a:lnSpc>
            <a:spcBef>
              <a:spcPct val="0"/>
            </a:spcBef>
            <a:spcAft>
              <a:spcPct val="15000"/>
            </a:spcAft>
            <a:buChar char="•"/>
          </a:pPr>
          <a:r>
            <a:rPr lang="en-US" sz="1200" b="1" kern="1200" noProof="0" dirty="0"/>
            <a:t>Template</a:t>
          </a:r>
        </a:p>
        <a:p>
          <a:pPr marL="228600" lvl="2" indent="-114300" algn="l" defTabSz="533400">
            <a:lnSpc>
              <a:spcPct val="90000"/>
            </a:lnSpc>
            <a:spcBef>
              <a:spcPct val="0"/>
            </a:spcBef>
            <a:spcAft>
              <a:spcPct val="15000"/>
            </a:spcAft>
            <a:buChar char="•"/>
          </a:pPr>
          <a:r>
            <a:rPr lang="en-US" sz="1200" b="1" kern="1200" noProof="0" dirty="0"/>
            <a:t>Dual-write</a:t>
          </a:r>
        </a:p>
        <a:p>
          <a:pPr marL="114300" lvl="1" indent="-114300" algn="l" defTabSz="533400">
            <a:lnSpc>
              <a:spcPct val="90000"/>
            </a:lnSpc>
            <a:spcBef>
              <a:spcPct val="0"/>
            </a:spcBef>
            <a:spcAft>
              <a:spcPct val="15000"/>
            </a:spcAft>
            <a:buChar char="•"/>
          </a:pPr>
          <a:r>
            <a:rPr lang="nb-NO" sz="1200" b="1" kern="1200" dirty="0"/>
            <a:t>Data Projects</a:t>
          </a:r>
        </a:p>
        <a:p>
          <a:pPr marL="114300" lvl="1" indent="-114300" algn="l" defTabSz="533400">
            <a:lnSpc>
              <a:spcPct val="90000"/>
            </a:lnSpc>
            <a:spcBef>
              <a:spcPct val="0"/>
            </a:spcBef>
            <a:spcAft>
              <a:spcPct val="15000"/>
            </a:spcAft>
            <a:buChar char="•"/>
          </a:pPr>
          <a:r>
            <a:rPr lang="en-US" sz="1200" b="1" kern="1200" noProof="0" dirty="0"/>
            <a:t>Job History</a:t>
          </a:r>
        </a:p>
      </dsp:txBody>
      <dsp:txXfrm>
        <a:off x="0" y="276209"/>
        <a:ext cx="10069032" cy="1512000"/>
      </dsp:txXfrm>
    </dsp:sp>
    <dsp:sp modelId="{EE0D5E33-CBF8-4F41-B032-7A93D30B75E0}">
      <dsp:nvSpPr>
        <dsp:cNvPr id="0" name=""/>
        <dsp:cNvSpPr/>
      </dsp:nvSpPr>
      <dsp:spPr>
        <a:xfrm>
          <a:off x="503451" y="99089"/>
          <a:ext cx="7048323"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nb-NO" sz="1200" b="1" kern="1200" dirty="0"/>
            <a:t>Data Management</a:t>
          </a:r>
        </a:p>
      </dsp:txBody>
      <dsp:txXfrm>
        <a:off x="520744" y="116382"/>
        <a:ext cx="7013737" cy="319654"/>
      </dsp:txXfrm>
    </dsp:sp>
    <dsp:sp modelId="{521D8427-9B9E-4720-BA49-EB6D50D9C36F}">
      <dsp:nvSpPr>
        <dsp:cNvPr id="0" name=""/>
        <dsp:cNvSpPr/>
      </dsp:nvSpPr>
      <dsp:spPr>
        <a:xfrm>
          <a:off x="0" y="2030129"/>
          <a:ext cx="10069032" cy="907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Export / Import / Copy into legal entity</a:t>
          </a:r>
        </a:p>
        <a:p>
          <a:pPr marL="114300" lvl="1" indent="-114300" algn="l" defTabSz="533400">
            <a:lnSpc>
              <a:spcPct val="90000"/>
            </a:lnSpc>
            <a:spcBef>
              <a:spcPct val="0"/>
            </a:spcBef>
            <a:spcAft>
              <a:spcPct val="15000"/>
            </a:spcAft>
            <a:buChar char="•"/>
          </a:pPr>
          <a:r>
            <a:rPr lang="en-US" sz="1200" b="1" kern="1200" noProof="0" dirty="0"/>
            <a:t>Configure entity to export to database /BYOD /Change tracking(Primary, Entire, Custom)</a:t>
          </a:r>
        </a:p>
        <a:p>
          <a:pPr marL="114300" lvl="1" indent="-114300" algn="l" defTabSz="533400">
            <a:lnSpc>
              <a:spcPct val="90000"/>
            </a:lnSpc>
            <a:spcBef>
              <a:spcPct val="0"/>
            </a:spcBef>
            <a:spcAft>
              <a:spcPct val="15000"/>
            </a:spcAft>
            <a:buChar char="•"/>
          </a:pPr>
          <a:r>
            <a:rPr lang="en-US" sz="1200" b="1" kern="1200" noProof="0" dirty="0"/>
            <a:t>Recurring integrations</a:t>
          </a:r>
        </a:p>
      </dsp:txBody>
      <dsp:txXfrm>
        <a:off x="0" y="2030129"/>
        <a:ext cx="10069032" cy="907200"/>
      </dsp:txXfrm>
    </dsp:sp>
    <dsp:sp modelId="{3C050DAF-0504-4EB1-AEFC-2F2FC3B1FBED}">
      <dsp:nvSpPr>
        <dsp:cNvPr id="0" name=""/>
        <dsp:cNvSpPr/>
      </dsp:nvSpPr>
      <dsp:spPr>
        <a:xfrm>
          <a:off x="503451" y="1853009"/>
          <a:ext cx="7048323" cy="3542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Import / Export / Copy</a:t>
          </a:r>
        </a:p>
      </dsp:txBody>
      <dsp:txXfrm>
        <a:off x="520744" y="1870302"/>
        <a:ext cx="7013737" cy="319654"/>
      </dsp:txXfrm>
    </dsp:sp>
    <dsp:sp modelId="{2E708721-0044-4F3F-90BC-9CFDB03C6EF7}">
      <dsp:nvSpPr>
        <dsp:cNvPr id="0" name=""/>
        <dsp:cNvSpPr/>
      </dsp:nvSpPr>
      <dsp:spPr>
        <a:xfrm>
          <a:off x="0" y="3179249"/>
          <a:ext cx="10069032" cy="5103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noProof="0" dirty="0"/>
            <a:t>Data entities with a data package</a:t>
          </a:r>
        </a:p>
      </dsp:txBody>
      <dsp:txXfrm>
        <a:off x="0" y="3179249"/>
        <a:ext cx="10069032" cy="510300"/>
      </dsp:txXfrm>
    </dsp:sp>
    <dsp:sp modelId="{DFB92263-3BAD-4B13-941B-9A92168D3C67}">
      <dsp:nvSpPr>
        <dsp:cNvPr id="0" name=""/>
        <dsp:cNvSpPr/>
      </dsp:nvSpPr>
      <dsp:spPr>
        <a:xfrm>
          <a:off x="503451" y="3002129"/>
          <a:ext cx="7048323" cy="3542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Sequencing</a:t>
          </a:r>
        </a:p>
      </dsp:txBody>
      <dsp:txXfrm>
        <a:off x="520744" y="3019422"/>
        <a:ext cx="7013737" cy="319654"/>
      </dsp:txXfrm>
    </dsp:sp>
    <dsp:sp modelId="{5F2D9987-5E56-42D4-8749-F7D390274B68}">
      <dsp:nvSpPr>
        <dsp:cNvPr id="0" name=""/>
        <dsp:cNvSpPr/>
      </dsp:nvSpPr>
      <dsp:spPr>
        <a:xfrm>
          <a:off x="0" y="3931469"/>
          <a:ext cx="10069032" cy="1323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Default</a:t>
          </a:r>
        </a:p>
        <a:p>
          <a:pPr marL="114300" lvl="1" indent="-114300" algn="l" defTabSz="533400">
            <a:lnSpc>
              <a:spcPct val="90000"/>
            </a:lnSpc>
            <a:spcBef>
              <a:spcPct val="0"/>
            </a:spcBef>
            <a:spcAft>
              <a:spcPct val="15000"/>
            </a:spcAft>
            <a:buChar char="•"/>
          </a:pPr>
          <a:r>
            <a:rPr lang="en-US" sz="1200" b="1" kern="1200" noProof="0" dirty="0"/>
            <a:t>Custom</a:t>
          </a:r>
        </a:p>
        <a:p>
          <a:pPr marL="228600" lvl="2" indent="-114300" algn="l" defTabSz="533400">
            <a:lnSpc>
              <a:spcPct val="90000"/>
            </a:lnSpc>
            <a:spcBef>
              <a:spcPct val="0"/>
            </a:spcBef>
            <a:spcAft>
              <a:spcPct val="15000"/>
            </a:spcAft>
            <a:buChar char="•"/>
          </a:pPr>
          <a:r>
            <a:rPr lang="en-US" sz="1200" kern="1200" noProof="0" dirty="0"/>
            <a:t>Golden Config</a:t>
          </a:r>
        </a:p>
        <a:p>
          <a:pPr marL="228600" lvl="2" indent="-114300" algn="l" defTabSz="533400">
            <a:lnSpc>
              <a:spcPct val="90000"/>
            </a:lnSpc>
            <a:spcBef>
              <a:spcPct val="0"/>
            </a:spcBef>
            <a:spcAft>
              <a:spcPct val="15000"/>
            </a:spcAft>
            <a:buChar char="•"/>
          </a:pPr>
          <a:r>
            <a:rPr lang="en-US" sz="1200" kern="1200" noProof="0" dirty="0"/>
            <a:t>Module</a:t>
          </a:r>
        </a:p>
        <a:p>
          <a:pPr marL="228600" lvl="2" indent="-114300" algn="l" defTabSz="533400">
            <a:lnSpc>
              <a:spcPct val="90000"/>
            </a:lnSpc>
            <a:spcBef>
              <a:spcPct val="0"/>
            </a:spcBef>
            <a:spcAft>
              <a:spcPct val="15000"/>
            </a:spcAft>
            <a:buChar char="•"/>
          </a:pPr>
          <a:r>
            <a:rPr lang="en-US" sz="1200" kern="1200" noProof="0" dirty="0"/>
            <a:t>Priority</a:t>
          </a:r>
        </a:p>
      </dsp:txBody>
      <dsp:txXfrm>
        <a:off x="0" y="3931469"/>
        <a:ext cx="10069032" cy="1323000"/>
      </dsp:txXfrm>
    </dsp:sp>
    <dsp:sp modelId="{49509030-2949-4440-878F-D4DA509AECBE}">
      <dsp:nvSpPr>
        <dsp:cNvPr id="0" name=""/>
        <dsp:cNvSpPr/>
      </dsp:nvSpPr>
      <dsp:spPr>
        <a:xfrm>
          <a:off x="503451" y="3754349"/>
          <a:ext cx="7048323" cy="3542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nb-NO" sz="1200" b="1" kern="1200" dirty="0"/>
            <a:t>Templates</a:t>
          </a:r>
        </a:p>
      </dsp:txBody>
      <dsp:txXfrm>
        <a:off x="520744" y="3771642"/>
        <a:ext cx="7013737" cy="319654"/>
      </dsp:txXfrm>
    </dsp:sp>
    <dsp:sp modelId="{A7E0D42F-ED30-44EF-A215-2906FE6CFABF}">
      <dsp:nvSpPr>
        <dsp:cNvPr id="0" name=""/>
        <dsp:cNvSpPr/>
      </dsp:nvSpPr>
      <dsp:spPr>
        <a:xfrm>
          <a:off x="0" y="5496389"/>
          <a:ext cx="10069032" cy="5103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noProof="0" dirty="0"/>
            <a:t>Add criteria</a:t>
          </a:r>
        </a:p>
      </dsp:txBody>
      <dsp:txXfrm>
        <a:off x="0" y="5496389"/>
        <a:ext cx="10069032" cy="510300"/>
      </dsp:txXfrm>
    </dsp:sp>
    <dsp:sp modelId="{29D28D72-2BB8-4E51-B895-6088C1C6F964}">
      <dsp:nvSpPr>
        <dsp:cNvPr id="0" name=""/>
        <dsp:cNvSpPr/>
      </dsp:nvSpPr>
      <dsp:spPr>
        <a:xfrm>
          <a:off x="503451" y="5319269"/>
          <a:ext cx="7048323" cy="3542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Filter</a:t>
          </a:r>
        </a:p>
      </dsp:txBody>
      <dsp:txXfrm>
        <a:off x="520744" y="5336562"/>
        <a:ext cx="7013737" cy="319654"/>
      </dsp:txXfrm>
    </dsp:sp>
    <dsp:sp modelId="{649C22A1-5DA2-454E-805D-76EE6E54E87A}">
      <dsp:nvSpPr>
        <dsp:cNvPr id="0" name=""/>
        <dsp:cNvSpPr/>
      </dsp:nvSpPr>
      <dsp:spPr>
        <a:xfrm>
          <a:off x="0" y="6248610"/>
          <a:ext cx="10069032" cy="510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noProof="0" dirty="0"/>
            <a:t>Remove map for entity field(s)</a:t>
          </a:r>
        </a:p>
      </dsp:txBody>
      <dsp:txXfrm>
        <a:off x="0" y="6248610"/>
        <a:ext cx="10069032" cy="510300"/>
      </dsp:txXfrm>
    </dsp:sp>
    <dsp:sp modelId="{067DC689-5B87-4DD2-BFC1-9881594F99F1}">
      <dsp:nvSpPr>
        <dsp:cNvPr id="0" name=""/>
        <dsp:cNvSpPr/>
      </dsp:nvSpPr>
      <dsp:spPr>
        <a:xfrm>
          <a:off x="503451" y="6071490"/>
          <a:ext cx="7048323"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Mapping</a:t>
          </a:r>
        </a:p>
      </dsp:txBody>
      <dsp:txXfrm>
        <a:off x="520744" y="6088783"/>
        <a:ext cx="7013737"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C864E-A0BE-4FF1-91BF-307FE5E051E6}"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6BE7E-C712-4BA1-8120-EF4356F91F5D}" type="slidenum">
              <a:rPr lang="en-US" smtClean="0"/>
              <a:t>‹#›</a:t>
            </a:fld>
            <a:endParaRPr lang="en-US"/>
          </a:p>
        </p:txBody>
      </p:sp>
    </p:spTree>
    <p:extLst>
      <p:ext uri="{BB962C8B-B14F-4D97-AF65-F5344CB8AC3E}">
        <p14:creationId xmlns:p14="http://schemas.microsoft.com/office/powerpoint/2010/main" val="1996785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dynamics365/guidance/techtalks/integrate-finance-operations-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a:t>
            </a:fld>
            <a:endParaRPr lang="en-US"/>
          </a:p>
        </p:txBody>
      </p:sp>
    </p:spTree>
    <p:extLst>
      <p:ext uri="{BB962C8B-B14F-4D97-AF65-F5344CB8AC3E}">
        <p14:creationId xmlns:p14="http://schemas.microsoft.com/office/powerpoint/2010/main" val="1926511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FFFFF"/>
                </a:highlight>
                <a:latin typeface="Segoe UI" panose="020B0502040204020203" pitchFamily="34" charset="0"/>
              </a:rPr>
              <a:t>Dual-write is an out-of-box infrastructure that provides near-real-time interaction between customer engagement apps and finance and operations apps. </a:t>
            </a:r>
            <a:endParaRPr lang="en-US" dirty="0"/>
          </a:p>
        </p:txBody>
      </p:sp>
      <p:sp>
        <p:nvSpPr>
          <p:cNvPr id="4" name="Slide Number Placeholder 3"/>
          <p:cNvSpPr>
            <a:spLocks noGrp="1"/>
          </p:cNvSpPr>
          <p:nvPr>
            <p:ph type="sldNum" sz="quarter" idx="5"/>
          </p:nvPr>
        </p:nvSpPr>
        <p:spPr/>
        <p:txBody>
          <a:bodyPr/>
          <a:lstStyle/>
          <a:p>
            <a:fld id="{D276BE7E-C712-4BA1-8120-EF4356F91F5D}" type="slidenum">
              <a:rPr lang="en-US" smtClean="0"/>
              <a:t>24</a:t>
            </a:fld>
            <a:endParaRPr lang="en-US"/>
          </a:p>
        </p:txBody>
      </p:sp>
    </p:spTree>
    <p:extLst>
      <p:ext uri="{BB962C8B-B14F-4D97-AF65-F5344CB8AC3E}">
        <p14:creationId xmlns:p14="http://schemas.microsoft.com/office/powerpoint/2010/main" val="3165904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highlight>
                  <a:srgbClr val="FFFFFF"/>
                </a:highlight>
                <a:latin typeface="Segoe UI" panose="020B0502040204020203" pitchFamily="34" charset="0"/>
              </a:rPr>
              <a:t>Virtual entities are a Dataverse concept that is useful beyond finance and operations apps. </a:t>
            </a:r>
          </a:p>
          <a:p>
            <a:r>
              <a:rPr lang="en-US" b="0" i="0" dirty="0">
                <a:solidFill>
                  <a:srgbClr val="161616"/>
                </a:solidFill>
                <a:effectLst/>
                <a:highlight>
                  <a:srgbClr val="FFFFFF"/>
                </a:highlight>
                <a:latin typeface="Segoe UI" panose="020B0502040204020203" pitchFamily="34" charset="0"/>
              </a:rPr>
              <a:t>CRUD operations: </a:t>
            </a:r>
            <a:r>
              <a:rPr lang="en-US" b="1" i="0" dirty="0">
                <a:solidFill>
                  <a:srgbClr val="161616"/>
                </a:solidFill>
                <a:effectLst/>
                <a:highlight>
                  <a:srgbClr val="FFFFFF"/>
                </a:highlight>
                <a:latin typeface="Segoe UI" panose="020B0502040204020203" pitchFamily="34" charset="0"/>
              </a:rPr>
              <a:t>Create</a:t>
            </a:r>
            <a:r>
              <a:rPr lang="en-US" b="0" i="0" dirty="0">
                <a:solidFill>
                  <a:srgbClr val="161616"/>
                </a:solidFill>
                <a:effectLst/>
                <a:highlight>
                  <a:srgbClr val="FFFFFF"/>
                </a:highlight>
                <a:latin typeface="Segoe UI" panose="020B0502040204020203" pitchFamily="34" charset="0"/>
              </a:rPr>
              <a:t>, </a:t>
            </a:r>
            <a:r>
              <a:rPr lang="en-US" b="1" i="0" dirty="0">
                <a:solidFill>
                  <a:srgbClr val="161616"/>
                </a:solidFill>
                <a:effectLst/>
                <a:highlight>
                  <a:srgbClr val="FFFFFF"/>
                </a:highlight>
                <a:latin typeface="Segoe UI" panose="020B0502040204020203" pitchFamily="34" charset="0"/>
              </a:rPr>
              <a:t>Update</a:t>
            </a:r>
            <a:r>
              <a:rPr lang="en-US" b="0" i="0" dirty="0">
                <a:solidFill>
                  <a:srgbClr val="161616"/>
                </a:solidFill>
                <a:effectLst/>
                <a:highlight>
                  <a:srgbClr val="FFFFFF"/>
                </a:highlight>
                <a:latin typeface="Segoe UI" panose="020B0502040204020203" pitchFamily="34" charset="0"/>
              </a:rPr>
              <a:t>, </a:t>
            </a:r>
            <a:r>
              <a:rPr lang="en-US" b="1" i="0" dirty="0">
                <a:solidFill>
                  <a:srgbClr val="161616"/>
                </a:solidFill>
                <a:effectLst/>
                <a:highlight>
                  <a:srgbClr val="FFFFFF"/>
                </a:highlight>
                <a:latin typeface="Segoe UI" panose="020B0502040204020203" pitchFamily="34" charset="0"/>
              </a:rPr>
              <a:t>Delete</a:t>
            </a:r>
            <a:r>
              <a:rPr lang="en-US" b="0" i="0" dirty="0">
                <a:solidFill>
                  <a:srgbClr val="161616"/>
                </a:solidFill>
                <a:effectLst/>
                <a:highlight>
                  <a:srgbClr val="FFFFFF"/>
                </a:highlight>
                <a:latin typeface="Segoe UI" panose="020B0502040204020203" pitchFamily="34" charset="0"/>
              </a:rPr>
              <a:t>, </a:t>
            </a:r>
            <a:r>
              <a:rPr lang="en-US" b="1" i="0" dirty="0">
                <a:solidFill>
                  <a:srgbClr val="161616"/>
                </a:solidFill>
                <a:effectLst/>
                <a:highlight>
                  <a:srgbClr val="FFFFFF"/>
                </a:highlight>
                <a:latin typeface="Segoe UI" panose="020B0502040204020203" pitchFamily="34" charset="0"/>
              </a:rPr>
              <a:t>Retrieve</a:t>
            </a:r>
            <a:r>
              <a:rPr lang="en-US" b="0" i="0" dirty="0">
                <a:solidFill>
                  <a:srgbClr val="161616"/>
                </a:solidFill>
                <a:effectLst/>
                <a:highlight>
                  <a:srgbClr val="FFFFFF"/>
                </a:highlight>
                <a:latin typeface="Segoe UI" panose="020B0502040204020203" pitchFamily="34" charset="0"/>
              </a:rPr>
              <a:t>, and </a:t>
            </a:r>
            <a:r>
              <a:rPr lang="en-US" b="1" i="0" dirty="0" err="1">
                <a:solidFill>
                  <a:srgbClr val="161616"/>
                </a:solidFill>
                <a:effectLst/>
                <a:highlight>
                  <a:srgbClr val="FFFFFF"/>
                </a:highlight>
                <a:latin typeface="Segoe UI" panose="020B0502040204020203" pitchFamily="34" charset="0"/>
              </a:rPr>
              <a:t>RetrieveMultiple</a:t>
            </a:r>
            <a:r>
              <a:rPr lang="en-US" b="0" i="0" dirty="0">
                <a:solidFill>
                  <a:srgbClr val="161616"/>
                </a:solidFill>
                <a:effectLst/>
                <a:highlight>
                  <a:srgbClr val="FFFFFF"/>
                </a:highligh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D276BE7E-C712-4BA1-8120-EF4356F91F5D}" type="slidenum">
              <a:rPr lang="en-US" smtClean="0"/>
              <a:t>29</a:t>
            </a:fld>
            <a:endParaRPr lang="en-US"/>
          </a:p>
        </p:txBody>
      </p:sp>
    </p:spTree>
    <p:extLst>
      <p:ext uri="{BB962C8B-B14F-4D97-AF65-F5344CB8AC3E}">
        <p14:creationId xmlns:p14="http://schemas.microsoft.com/office/powerpoint/2010/main" val="994817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A0EDECCC-5D19-4E5B-B98B-0BF765D92466}" type="slidenum">
              <a:rPr lang="nb-NO" smtClean="0"/>
              <a:t>31</a:t>
            </a:fld>
            <a:endParaRPr lang="nb-NO" dirty="0"/>
          </a:p>
        </p:txBody>
      </p:sp>
    </p:spTree>
    <p:extLst>
      <p:ext uri="{BB962C8B-B14F-4D97-AF65-F5344CB8AC3E}">
        <p14:creationId xmlns:p14="http://schemas.microsoft.com/office/powerpoint/2010/main" val="2667374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32</a:t>
            </a:fld>
            <a:endParaRPr lang="en-US"/>
          </a:p>
        </p:txBody>
      </p:sp>
    </p:spTree>
    <p:extLst>
      <p:ext uri="{BB962C8B-B14F-4D97-AF65-F5344CB8AC3E}">
        <p14:creationId xmlns:p14="http://schemas.microsoft.com/office/powerpoint/2010/main" val="1516613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6A6C6E"/>
                </a:solidFill>
                <a:effectLst/>
                <a:latin typeface="Lato" panose="020F0502020204030203" pitchFamily="34" charset="0"/>
              </a:rPr>
              <a:t>Data Management Framework can be used to import, export, and copy data into legal entities. DMF is purposefully designed to assist data migration in D365FO. DMF Can be used to import, export, copy data (setup and configurations) across legal entities, and integration. This can be used for high volume of data since it is compatible to be run through batch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 management framework (DMF) is a tool used to manage data entities and data entity packages in Dynamics 365 F&amp;O. It is used as a reliable and accurate source for data migration, integration and setup/copy configurations.</a:t>
            </a:r>
          </a:p>
          <a:p>
            <a:endParaRPr lang="nb-NO" sz="1800" dirty="0"/>
          </a:p>
        </p:txBody>
      </p:sp>
      <p:sp>
        <p:nvSpPr>
          <p:cNvPr id="4" name="Slide Number Placeholder 3"/>
          <p:cNvSpPr>
            <a:spLocks noGrp="1"/>
          </p:cNvSpPr>
          <p:nvPr>
            <p:ph type="sldNum" sz="quarter" idx="5"/>
          </p:nvPr>
        </p:nvSpPr>
        <p:spPr/>
        <p:txBody>
          <a:bodyPr/>
          <a:lstStyle/>
          <a:p>
            <a:fld id="{A0EDECCC-5D19-4E5B-B98B-0BF765D92466}" type="slidenum">
              <a:rPr lang="nb-NO" smtClean="0"/>
              <a:t>2</a:t>
            </a:fld>
            <a:endParaRPr lang="nb-NO"/>
          </a:p>
        </p:txBody>
      </p:sp>
    </p:spTree>
    <p:extLst>
      <p:ext uri="{BB962C8B-B14F-4D97-AF65-F5344CB8AC3E}">
        <p14:creationId xmlns:p14="http://schemas.microsoft.com/office/powerpoint/2010/main" val="4082469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Anatomy of DMF</a:t>
            </a:r>
          </a:p>
          <a:p>
            <a:r>
              <a:rPr lang="en-US" b="0" i="0" dirty="0">
                <a:solidFill>
                  <a:srgbClr val="D1D5DB"/>
                </a:solidFill>
                <a:effectLst/>
                <a:latin typeface="Söhne"/>
              </a:rPr>
              <a:t>Describe an in-depth exploration of the structure and components of the framework.</a:t>
            </a:r>
            <a:endParaRPr lang="nb-NO" dirty="0"/>
          </a:p>
          <a:p>
            <a:endParaRPr lang="nb-NO" dirty="0"/>
          </a:p>
        </p:txBody>
      </p:sp>
      <p:sp>
        <p:nvSpPr>
          <p:cNvPr id="4" name="Slide Number Placeholder 3"/>
          <p:cNvSpPr>
            <a:spLocks noGrp="1"/>
          </p:cNvSpPr>
          <p:nvPr>
            <p:ph type="sldNum" sz="quarter" idx="5"/>
          </p:nvPr>
        </p:nvSpPr>
        <p:spPr/>
        <p:txBody>
          <a:bodyPr/>
          <a:lstStyle/>
          <a:p>
            <a:fld id="{A0EDECCC-5D19-4E5B-B98B-0BF765D92466}" type="slidenum">
              <a:rPr lang="nb-NO" smtClean="0"/>
              <a:t>4</a:t>
            </a:fld>
            <a:endParaRPr lang="nb-NO" dirty="0"/>
          </a:p>
        </p:txBody>
      </p:sp>
    </p:spTree>
    <p:extLst>
      <p:ext uri="{BB962C8B-B14F-4D97-AF65-F5344CB8AC3E}">
        <p14:creationId xmlns:p14="http://schemas.microsoft.com/office/powerpoint/2010/main" val="2303873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44444"/>
                </a:solidFill>
                <a:effectLst/>
                <a:latin typeface="Ubuntu" panose="020B0504030602030204" pitchFamily="34" charset="0"/>
              </a:rPr>
              <a:t>Composite = </a:t>
            </a:r>
            <a:r>
              <a:rPr lang="en-US" b="0" i="0">
                <a:solidFill>
                  <a:srgbClr val="444444"/>
                </a:solidFill>
                <a:effectLst/>
                <a:latin typeface="Ubuntu" panose="020B0504030602030204" pitchFamily="34" charset="0"/>
              </a:rPr>
              <a:t>xml attribute</a:t>
            </a:r>
            <a:br>
              <a:rPr lang="en-US" b="0" i="0">
                <a:solidFill>
                  <a:srgbClr val="444444"/>
                </a:solidFill>
                <a:effectLst/>
                <a:latin typeface="Ubuntu" panose="020B0504030602030204" pitchFamily="34" charset="0"/>
              </a:rPr>
            </a:br>
            <a:r>
              <a:rPr lang="en-US" b="0" i="0" dirty="0">
                <a:solidFill>
                  <a:srgbClr val="444444"/>
                </a:solidFill>
                <a:effectLst/>
                <a:latin typeface="Ubuntu" panose="020B0504030602030204" pitchFamily="34" charset="0"/>
              </a:rPr>
              <a:t>Set-based database operations will only be enabled when the </a:t>
            </a:r>
            <a:r>
              <a:rPr lang="en-US" b="1" i="0" dirty="0">
                <a:solidFill>
                  <a:srgbClr val="444444"/>
                </a:solidFill>
                <a:effectLst/>
                <a:latin typeface="Ubuntu" panose="020B0504030602030204" pitchFamily="34" charset="0"/>
              </a:rPr>
              <a:t>support set-based SQL operation</a:t>
            </a:r>
            <a:r>
              <a:rPr lang="en-US" b="0" i="0" dirty="0">
                <a:solidFill>
                  <a:srgbClr val="444444"/>
                </a:solidFill>
                <a:effectLst/>
                <a:latin typeface="Ubuntu" panose="020B0504030602030204" pitchFamily="34" charset="0"/>
              </a:rPr>
              <a:t> is set to </a:t>
            </a:r>
            <a:r>
              <a:rPr lang="en-US" b="1" i="0" dirty="0">
                <a:solidFill>
                  <a:srgbClr val="444444"/>
                </a:solidFill>
                <a:effectLst/>
                <a:latin typeface="Ubuntu" panose="020B0504030602030204" pitchFamily="34" charset="0"/>
              </a:rPr>
              <a:t>yes</a:t>
            </a:r>
            <a:r>
              <a:rPr lang="en-US" b="0" i="0" dirty="0">
                <a:solidFill>
                  <a:srgbClr val="444444"/>
                </a:solidFill>
                <a:effectLst/>
                <a:latin typeface="Ubuntu" panose="020B0504030602030204" pitchFamily="34" charset="0"/>
              </a:rPr>
              <a:t> and the </a:t>
            </a:r>
            <a:r>
              <a:rPr lang="en-US" b="1" i="0" dirty="0">
                <a:solidFill>
                  <a:srgbClr val="444444"/>
                </a:solidFill>
                <a:effectLst/>
                <a:latin typeface="Ubuntu" panose="020B0504030602030204" pitchFamily="34" charset="0"/>
              </a:rPr>
              <a:t>enable set-based SQL operations</a:t>
            </a:r>
            <a:r>
              <a:rPr lang="en-US" b="0" i="0" dirty="0">
                <a:solidFill>
                  <a:srgbClr val="444444"/>
                </a:solidFill>
                <a:effectLst/>
                <a:latin typeface="Ubuntu" panose="020B0504030602030204" pitchFamily="34" charset="0"/>
              </a:rPr>
              <a:t> is set to </a:t>
            </a:r>
            <a:r>
              <a:rPr lang="en-US" b="1" i="0" dirty="0">
                <a:solidFill>
                  <a:srgbClr val="444444"/>
                </a:solidFill>
                <a:effectLst/>
                <a:latin typeface="Ubuntu" panose="020B0504030602030204" pitchFamily="34" charset="0"/>
              </a:rPr>
              <a:t>auto</a:t>
            </a:r>
            <a:r>
              <a:rPr lang="en-US" b="0" i="0" dirty="0">
                <a:solidFill>
                  <a:srgbClr val="444444"/>
                </a:solidFill>
                <a:effectLst/>
                <a:latin typeface="Ubuntu" panose="020B0504030602030204" pitchFamily="34" charset="0"/>
              </a:rPr>
              <a:t>.</a:t>
            </a:r>
          </a:p>
          <a:p>
            <a:pPr algn="l"/>
            <a:endParaRPr lang="en-US" b="0" i="0" dirty="0">
              <a:solidFill>
                <a:srgbClr val="444444"/>
              </a:solidFill>
              <a:effectLst/>
              <a:highlight>
                <a:srgbClr val="FFFFFF"/>
              </a:highlight>
              <a:latin typeface="Ubuntu" panose="020B0504030602030204" pitchFamily="34" charset="0"/>
            </a:endParaRPr>
          </a:p>
          <a:p>
            <a:pPr algn="l"/>
            <a:r>
              <a:rPr lang="en-US" b="0" i="0" dirty="0">
                <a:solidFill>
                  <a:srgbClr val="444444"/>
                </a:solidFill>
                <a:effectLst/>
                <a:highlight>
                  <a:srgbClr val="FFFFFF"/>
                </a:highlight>
                <a:latin typeface="Ubuntu" panose="020F0502020204030204" pitchFamily="34" charset="0"/>
              </a:rPr>
              <a:t>Views</a:t>
            </a:r>
          </a:p>
          <a:p>
            <a:pPr algn="l">
              <a:buFont typeface="Arial" panose="020B0604020202020204" pitchFamily="34" charset="0"/>
              <a:buChar char="•"/>
            </a:pPr>
            <a:r>
              <a:rPr lang="en-US" b="0" i="0" dirty="0">
                <a:solidFill>
                  <a:srgbClr val="444444"/>
                </a:solidFill>
                <a:effectLst/>
                <a:highlight>
                  <a:srgbClr val="FFFFFF"/>
                </a:highlight>
                <a:latin typeface="Ubuntu" panose="020F0502020204030204" pitchFamily="34" charset="0"/>
              </a:rPr>
              <a:t>Unions</a:t>
            </a:r>
          </a:p>
          <a:p>
            <a:pPr algn="l">
              <a:buFont typeface="Arial" panose="020B0604020202020204" pitchFamily="34" charset="0"/>
              <a:buChar char="•"/>
            </a:pPr>
            <a:r>
              <a:rPr lang="en-US" b="0" i="0" dirty="0">
                <a:solidFill>
                  <a:srgbClr val="444444"/>
                </a:solidFill>
                <a:effectLst/>
                <a:highlight>
                  <a:srgbClr val="FFFFFF"/>
                </a:highlight>
                <a:latin typeface="Ubuntu" panose="020F0502020204030204" pitchFamily="34" charset="0"/>
              </a:rPr>
              <a:t>Time-State Enabled</a:t>
            </a:r>
          </a:p>
          <a:p>
            <a:pPr algn="l">
              <a:buFont typeface="Arial" panose="020B0604020202020204" pitchFamily="34" charset="0"/>
              <a:buChar char="•"/>
            </a:pPr>
            <a:r>
              <a:rPr lang="en-US" b="0" i="0" dirty="0">
                <a:solidFill>
                  <a:srgbClr val="444444"/>
                </a:solidFill>
                <a:effectLst/>
                <a:highlight>
                  <a:srgbClr val="FFFFFF"/>
                </a:highlight>
                <a:latin typeface="Ubuntu" panose="020F0502020204030204" pitchFamily="34" charset="0"/>
              </a:rPr>
              <a:t>Temporary or </a:t>
            </a:r>
            <a:r>
              <a:rPr lang="en-US" b="0" i="0" dirty="0" err="1">
                <a:solidFill>
                  <a:srgbClr val="444444"/>
                </a:solidFill>
                <a:effectLst/>
                <a:highlight>
                  <a:srgbClr val="FFFFFF"/>
                </a:highlight>
                <a:latin typeface="Ubuntu" panose="020F0502020204030204" pitchFamily="34" charset="0"/>
              </a:rPr>
              <a:t>TempDB</a:t>
            </a:r>
            <a:endParaRPr lang="en-US" b="0" i="0" dirty="0">
              <a:solidFill>
                <a:srgbClr val="444444"/>
              </a:solidFill>
              <a:effectLst/>
              <a:highlight>
                <a:srgbClr val="FFFFFF"/>
              </a:highlight>
              <a:latin typeface="Ubuntu" panose="020F0502020204030204" pitchFamily="34" charset="0"/>
            </a:endParaRPr>
          </a:p>
          <a:p>
            <a:pPr algn="l">
              <a:buFont typeface="Arial" panose="020B0604020202020204" pitchFamily="34" charset="0"/>
              <a:buChar char="•"/>
            </a:pPr>
            <a:r>
              <a:rPr lang="en-US" b="0" i="0" dirty="0">
                <a:solidFill>
                  <a:srgbClr val="444444"/>
                </a:solidFill>
                <a:effectLst/>
                <a:highlight>
                  <a:srgbClr val="FFFFFF"/>
                </a:highlight>
                <a:latin typeface="Ubuntu" panose="020F0502020204030204" pitchFamily="34" charset="0"/>
              </a:rPr>
              <a:t>Mixed </a:t>
            </a:r>
            <a:r>
              <a:rPr lang="en-US" b="0" i="0" dirty="0" err="1">
                <a:solidFill>
                  <a:srgbClr val="444444"/>
                </a:solidFill>
                <a:effectLst/>
                <a:highlight>
                  <a:srgbClr val="FFFFFF"/>
                </a:highlight>
                <a:latin typeface="Ubuntu" panose="020F0502020204030204" pitchFamily="34" charset="0"/>
              </a:rPr>
              <a:t>SaveDataPerCompany</a:t>
            </a:r>
            <a:endParaRPr lang="en-US" b="0" i="0" dirty="0">
              <a:solidFill>
                <a:srgbClr val="444444"/>
              </a:solidFill>
              <a:effectLst/>
              <a:highlight>
                <a:srgbClr val="FFFFFF"/>
              </a:highlight>
              <a:latin typeface="Ubuntu" panose="020F0502020204030204" pitchFamily="34" charset="0"/>
            </a:endParaRPr>
          </a:p>
          <a:p>
            <a:pPr algn="l">
              <a:buFont typeface="Arial" panose="020B0604020202020204" pitchFamily="34" charset="0"/>
              <a:buChar char="•"/>
            </a:pPr>
            <a:r>
              <a:rPr lang="en-US" b="0" i="0" dirty="0">
                <a:solidFill>
                  <a:srgbClr val="444444"/>
                </a:solidFill>
                <a:effectLst/>
                <a:highlight>
                  <a:srgbClr val="FFFFFF"/>
                </a:highlight>
                <a:latin typeface="Ubuntu" panose="020F0502020204030204" pitchFamily="34" charset="0"/>
              </a:rPr>
              <a:t>Fields in AK(Alternate Key) not mapped in entity</a:t>
            </a:r>
          </a:p>
          <a:p>
            <a:pPr algn="l">
              <a:buFont typeface="Arial" panose="020B0604020202020204" pitchFamily="34" charset="0"/>
              <a:buChar char="•"/>
            </a:pPr>
            <a:r>
              <a:rPr lang="en-US" b="0" i="0" dirty="0">
                <a:solidFill>
                  <a:srgbClr val="444444"/>
                </a:solidFill>
                <a:effectLst/>
                <a:highlight>
                  <a:srgbClr val="FFFFFF"/>
                </a:highlight>
                <a:latin typeface="Ubuntu" panose="020F0502020204030204" pitchFamily="34" charset="0"/>
              </a:rPr>
              <a:t>Aggregations</a:t>
            </a:r>
          </a:p>
          <a:p>
            <a:pPr algn="l">
              <a:buFont typeface="Arial" panose="020B0604020202020204" pitchFamily="34" charset="0"/>
              <a:buChar char="•"/>
            </a:pPr>
            <a:r>
              <a:rPr lang="en-US" b="0" i="0" dirty="0">
                <a:solidFill>
                  <a:srgbClr val="444444"/>
                </a:solidFill>
                <a:effectLst/>
                <a:highlight>
                  <a:srgbClr val="FFFFFF"/>
                </a:highlight>
                <a:latin typeface="Ubuntu" panose="020F0502020204030204" pitchFamily="34" charset="0"/>
              </a:rPr>
              <a:t>Composite Data Sources</a:t>
            </a:r>
          </a:p>
          <a:p>
            <a:pPr algn="l">
              <a:buFont typeface="Arial" panose="020B0604020202020204" pitchFamily="34" charset="0"/>
              <a:buChar char="•"/>
            </a:pPr>
            <a:r>
              <a:rPr lang="en-US" b="0" i="0" dirty="0">
                <a:solidFill>
                  <a:srgbClr val="444444"/>
                </a:solidFill>
                <a:effectLst/>
                <a:highlight>
                  <a:srgbClr val="FFFFFF"/>
                </a:highlight>
                <a:latin typeface="Ubuntu" panose="020F0502020204030204" pitchFamily="34" charset="0"/>
              </a:rPr>
              <a:t>Joins other than inner and outer join.</a:t>
            </a:r>
          </a:p>
          <a:p>
            <a:endParaRPr lang="en-US" dirty="0"/>
          </a:p>
        </p:txBody>
      </p:sp>
      <p:sp>
        <p:nvSpPr>
          <p:cNvPr id="4" name="Slide Number Placeholder 3"/>
          <p:cNvSpPr>
            <a:spLocks noGrp="1"/>
          </p:cNvSpPr>
          <p:nvPr>
            <p:ph type="sldNum" sz="quarter" idx="5"/>
          </p:nvPr>
        </p:nvSpPr>
        <p:spPr/>
        <p:txBody>
          <a:bodyPr/>
          <a:lstStyle/>
          <a:p>
            <a:fld id="{D276BE7E-C712-4BA1-8120-EF4356F91F5D}" type="slidenum">
              <a:rPr lang="en-US" smtClean="0"/>
              <a:t>6</a:t>
            </a:fld>
            <a:endParaRPr lang="en-US"/>
          </a:p>
        </p:txBody>
      </p:sp>
    </p:spTree>
    <p:extLst>
      <p:ext uri="{BB962C8B-B14F-4D97-AF65-F5344CB8AC3E}">
        <p14:creationId xmlns:p14="http://schemas.microsoft.com/office/powerpoint/2010/main" val="2383368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Community Forum</a:t>
            </a:r>
          </a:p>
        </p:txBody>
      </p:sp>
      <p:sp>
        <p:nvSpPr>
          <p:cNvPr id="4" name="Slide Number Placeholder 3"/>
          <p:cNvSpPr>
            <a:spLocks noGrp="1"/>
          </p:cNvSpPr>
          <p:nvPr>
            <p:ph type="sldNum" sz="quarter" idx="5"/>
          </p:nvPr>
        </p:nvSpPr>
        <p:spPr/>
        <p:txBody>
          <a:bodyPr/>
          <a:lstStyle/>
          <a:p>
            <a:fld id="{D276BE7E-C712-4BA1-8120-EF4356F91F5D}" type="slidenum">
              <a:rPr lang="en-US" smtClean="0"/>
              <a:t>16</a:t>
            </a:fld>
            <a:endParaRPr lang="en-US"/>
          </a:p>
        </p:txBody>
      </p:sp>
    </p:spTree>
    <p:extLst>
      <p:ext uri="{BB962C8B-B14F-4D97-AF65-F5344CB8AC3E}">
        <p14:creationId xmlns:p14="http://schemas.microsoft.com/office/powerpoint/2010/main" val="410202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TechTalk Integration patterns finance and operations apps - Dynamics 365 | Microsoft Learn</a:t>
            </a:r>
            <a:endParaRPr lang="en-US" dirty="0"/>
          </a:p>
        </p:txBody>
      </p:sp>
      <p:sp>
        <p:nvSpPr>
          <p:cNvPr id="4" name="Slide Number Placeholder 3"/>
          <p:cNvSpPr>
            <a:spLocks noGrp="1"/>
          </p:cNvSpPr>
          <p:nvPr>
            <p:ph type="sldNum" sz="quarter" idx="5"/>
          </p:nvPr>
        </p:nvSpPr>
        <p:spPr/>
        <p:txBody>
          <a:bodyPr/>
          <a:lstStyle/>
          <a:p>
            <a:fld id="{D276BE7E-C712-4BA1-8120-EF4356F91F5D}" type="slidenum">
              <a:rPr lang="en-US" smtClean="0"/>
              <a:t>19</a:t>
            </a:fld>
            <a:endParaRPr lang="en-US"/>
          </a:p>
        </p:txBody>
      </p:sp>
    </p:spTree>
    <p:extLst>
      <p:ext uri="{BB962C8B-B14F-4D97-AF65-F5344CB8AC3E}">
        <p14:creationId xmlns:p14="http://schemas.microsoft.com/office/powerpoint/2010/main" val="888533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6BE7E-C712-4BA1-8120-EF4356F91F5D}" type="slidenum">
              <a:rPr lang="en-US" smtClean="0"/>
              <a:t>20</a:t>
            </a:fld>
            <a:endParaRPr lang="en-US"/>
          </a:p>
        </p:txBody>
      </p:sp>
    </p:spTree>
    <p:extLst>
      <p:ext uri="{BB962C8B-B14F-4D97-AF65-F5344CB8AC3E}">
        <p14:creationId xmlns:p14="http://schemas.microsoft.com/office/powerpoint/2010/main" val="1450910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https://www.atomicax.com/blog-entry/how-use-recurring-integration-endpoint-import-data</a:t>
            </a:r>
          </a:p>
        </p:txBody>
      </p:sp>
      <p:sp>
        <p:nvSpPr>
          <p:cNvPr id="4" name="Slide Number Placeholder 3"/>
          <p:cNvSpPr>
            <a:spLocks noGrp="1"/>
          </p:cNvSpPr>
          <p:nvPr>
            <p:ph type="sldNum" sz="quarter" idx="5"/>
          </p:nvPr>
        </p:nvSpPr>
        <p:spPr/>
        <p:txBody>
          <a:bodyPr/>
          <a:lstStyle/>
          <a:p>
            <a:fld id="{D276BE7E-C712-4BA1-8120-EF4356F91F5D}" type="slidenum">
              <a:rPr lang="en-US" smtClean="0"/>
              <a:t>21</a:t>
            </a:fld>
            <a:endParaRPr lang="en-US"/>
          </a:p>
        </p:txBody>
      </p:sp>
    </p:spTree>
    <p:extLst>
      <p:ext uri="{BB962C8B-B14F-4D97-AF65-F5344CB8AC3E}">
        <p14:creationId xmlns:p14="http://schemas.microsoft.com/office/powerpoint/2010/main" val="211639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6BE7E-C712-4BA1-8120-EF4356F91F5D}" type="slidenum">
              <a:rPr lang="en-US" smtClean="0"/>
              <a:t>23</a:t>
            </a:fld>
            <a:endParaRPr lang="en-US"/>
          </a:p>
        </p:txBody>
      </p:sp>
    </p:spTree>
    <p:extLst>
      <p:ext uri="{BB962C8B-B14F-4D97-AF65-F5344CB8AC3E}">
        <p14:creationId xmlns:p14="http://schemas.microsoft.com/office/powerpoint/2010/main" val="354839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C236-13C4-96C2-01AB-0E0EB4F43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ACD2A1-9769-8163-C96C-DA5B384258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F33251-C9C2-74DD-2EF2-0708E029DD4B}"/>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5" name="Footer Placeholder 4">
            <a:extLst>
              <a:ext uri="{FF2B5EF4-FFF2-40B4-BE49-F238E27FC236}">
                <a16:creationId xmlns:a16="http://schemas.microsoft.com/office/drawing/2014/main" id="{5E1F233E-C59C-BC17-44EE-8CDC553DA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9C4A2-CD9D-E39E-D91D-F64571283AA6}"/>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2042797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72A19-39BC-583F-6EEE-ECF7856149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3BD6CA-3739-FA55-89CF-4EAA355489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05532-284C-4CCB-D109-A53AB62193C1}"/>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5" name="Footer Placeholder 4">
            <a:extLst>
              <a:ext uri="{FF2B5EF4-FFF2-40B4-BE49-F238E27FC236}">
                <a16:creationId xmlns:a16="http://schemas.microsoft.com/office/drawing/2014/main" id="{548F1D7E-A2F5-2F9F-E3E3-5DEA2230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3EE1E-B3AD-6F2F-2213-1F592D54B588}"/>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3868108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EBDB0-B006-0009-7B5F-70092F4303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875124-0B4C-FDC8-09D4-7A2D42B1F8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95E78-8D31-93A8-B00A-96624A86DE2B}"/>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5" name="Footer Placeholder 4">
            <a:extLst>
              <a:ext uri="{FF2B5EF4-FFF2-40B4-BE49-F238E27FC236}">
                <a16:creationId xmlns:a16="http://schemas.microsoft.com/office/drawing/2014/main" id="{FD49F140-0562-E178-A19A-49ADF09F6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B8201-C345-ABC2-B1BD-A2B86D73C09C}"/>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80085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A05E-A088-E687-01A6-A0CAF8EEC4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BA0A34-25B1-83F2-7471-7E72CEED36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B78CB0-C1F8-41D8-4A46-812E3E36B067}"/>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5" name="Footer Placeholder 4">
            <a:extLst>
              <a:ext uri="{FF2B5EF4-FFF2-40B4-BE49-F238E27FC236}">
                <a16:creationId xmlns:a16="http://schemas.microsoft.com/office/drawing/2014/main" id="{77B5C2AA-4D7B-9A7F-D44C-D204B9160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EF0BF-3E14-5725-D93E-9BE40BB7D207}"/>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372080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D1C76-F0CC-9A90-B9E2-87D5406BC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E9FBBA-6D01-74C2-5D06-2172F04857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2F90FF-FFBA-0E19-EC49-D526CE9FC249}"/>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5" name="Footer Placeholder 4">
            <a:extLst>
              <a:ext uri="{FF2B5EF4-FFF2-40B4-BE49-F238E27FC236}">
                <a16:creationId xmlns:a16="http://schemas.microsoft.com/office/drawing/2014/main" id="{C7AE252D-A838-7505-1FA7-71E5735E0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A45D7-87AE-4D54-FDD9-0D72363C4BF7}"/>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1852490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B0698-7D76-6A77-BAC9-D55FC438B0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81E12-4922-94A4-D678-F6B9F30631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13C2C6-0A5C-81C9-B142-5C2CBFD02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722BD9-ED0B-0B9A-F70A-553A0EF49F07}"/>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6" name="Footer Placeholder 5">
            <a:extLst>
              <a:ext uri="{FF2B5EF4-FFF2-40B4-BE49-F238E27FC236}">
                <a16:creationId xmlns:a16="http://schemas.microsoft.com/office/drawing/2014/main" id="{6AB79A94-C09B-4E20-319B-56A52F249D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9EA87D-731B-3F14-A850-173C0F4AB581}"/>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50572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EA5D-CFFA-32CC-329A-83AF771D09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1D578F-0A69-9C67-2245-3BD1F81237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6FC6D3-B678-0B2D-5619-4E14757CB9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F9C2DE-EF31-0430-2FE7-D65C4F6C7C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CBC001-34B5-82AD-E11D-886B2AC42B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D35DD7-0177-15A5-5761-D3467D6C8D4C}"/>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8" name="Footer Placeholder 7">
            <a:extLst>
              <a:ext uri="{FF2B5EF4-FFF2-40B4-BE49-F238E27FC236}">
                <a16:creationId xmlns:a16="http://schemas.microsoft.com/office/drawing/2014/main" id="{20304440-F148-E15A-B9B9-406D7CE117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FB40A7-3BCA-2331-29C9-A65C455762AA}"/>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2837548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2270-4F51-B2BD-25A8-FBCA1328C0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BD6377-F964-256E-4F78-4D079F9D0E34}"/>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4" name="Footer Placeholder 3">
            <a:extLst>
              <a:ext uri="{FF2B5EF4-FFF2-40B4-BE49-F238E27FC236}">
                <a16:creationId xmlns:a16="http://schemas.microsoft.com/office/drawing/2014/main" id="{94A7475A-3FAA-C55E-534E-920ACCE825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73F799-FD9D-D7B1-5727-5CA72CD4FF1D}"/>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3738405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2DCDEA-3945-5564-8B1E-A892D2D9186B}"/>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3" name="Footer Placeholder 2">
            <a:extLst>
              <a:ext uri="{FF2B5EF4-FFF2-40B4-BE49-F238E27FC236}">
                <a16:creationId xmlns:a16="http://schemas.microsoft.com/office/drawing/2014/main" id="{DA7A740A-DC74-4F81-963B-21EC243FDF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2C69BE-250E-CEB1-30BC-62D92DE22785}"/>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2535582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F8C5-F5DF-4402-A55A-73E9D95C2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F24EF9-F4A6-EC27-DA04-93EA8FA0A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0726B3-8EB6-C247-ABBE-C0F3C6684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478E5F-59B4-5EF8-2F1B-0748F986C301}"/>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6" name="Footer Placeholder 5">
            <a:extLst>
              <a:ext uri="{FF2B5EF4-FFF2-40B4-BE49-F238E27FC236}">
                <a16:creationId xmlns:a16="http://schemas.microsoft.com/office/drawing/2014/main" id="{795E8BB8-9D51-6CD3-56D5-7927A2DE74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54BAE-8F5C-6970-732F-2C33C541B010}"/>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307830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9D82-10F0-5A3D-4D1A-C469191B0D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E610E5-DF95-5EAD-ABA2-D6BFF3794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11D2CD-EEB0-3B74-1A95-8D8724706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EB34DB-B7D5-1EFE-6571-BCD41DC69E8B}"/>
              </a:ext>
            </a:extLst>
          </p:cNvPr>
          <p:cNvSpPr>
            <a:spLocks noGrp="1"/>
          </p:cNvSpPr>
          <p:nvPr>
            <p:ph type="dt" sz="half" idx="10"/>
          </p:nvPr>
        </p:nvSpPr>
        <p:spPr/>
        <p:txBody>
          <a:bodyPr/>
          <a:lstStyle/>
          <a:p>
            <a:fld id="{6EEF6F3B-C46F-45AF-B510-91DEC77250F1}" type="datetimeFigureOut">
              <a:rPr lang="en-US" smtClean="0"/>
              <a:t>2/13/2025</a:t>
            </a:fld>
            <a:endParaRPr lang="en-US"/>
          </a:p>
        </p:txBody>
      </p:sp>
      <p:sp>
        <p:nvSpPr>
          <p:cNvPr id="6" name="Footer Placeholder 5">
            <a:extLst>
              <a:ext uri="{FF2B5EF4-FFF2-40B4-BE49-F238E27FC236}">
                <a16:creationId xmlns:a16="http://schemas.microsoft.com/office/drawing/2014/main" id="{7D873C60-9379-B5E3-FC60-3C613C398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1D8F41-6BBA-FFB9-0B13-47D9FA4B52D1}"/>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3365980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211F96-9DF3-D6FA-D369-73F017AA70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11BF5F-38F0-84D8-C251-E210DE4D7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BB600-2B5C-66A2-A773-9156AEDF23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EF6F3B-C46F-45AF-B510-91DEC77250F1}" type="datetimeFigureOut">
              <a:rPr lang="en-US" smtClean="0"/>
              <a:t>2/13/2025</a:t>
            </a:fld>
            <a:endParaRPr lang="en-US"/>
          </a:p>
        </p:txBody>
      </p:sp>
      <p:sp>
        <p:nvSpPr>
          <p:cNvPr id="5" name="Footer Placeholder 4">
            <a:extLst>
              <a:ext uri="{FF2B5EF4-FFF2-40B4-BE49-F238E27FC236}">
                <a16:creationId xmlns:a16="http://schemas.microsoft.com/office/drawing/2014/main" id="{55243B5E-873E-C894-3845-5AFC00DCA8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1247EC9-5F0B-031A-6ED0-88E30B059D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3BBBEA-9DA5-4AC8-99E9-42DF17418081}" type="slidenum">
              <a:rPr lang="en-US" smtClean="0"/>
              <a:t>‹#›</a:t>
            </a:fld>
            <a:endParaRPr lang="en-US"/>
          </a:p>
        </p:txBody>
      </p:sp>
    </p:spTree>
    <p:extLst>
      <p:ext uri="{BB962C8B-B14F-4D97-AF65-F5344CB8AC3E}">
        <p14:creationId xmlns:p14="http://schemas.microsoft.com/office/powerpoint/2010/main" val="2765863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jpg"/><Relationship Id="rId11" Type="http://schemas.openxmlformats.org/officeDocument/2006/relationships/image" Target="../media/image7.png"/><Relationship Id="rId5" Type="http://schemas.openxmlformats.org/officeDocument/2006/relationships/image" Target="../media/image1.e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2.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hyperlink" Target="https://learn.microsoft.com/en-us/dynamics365/guidance/techtalks/integrate-finance-operations-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hyperlink" Target="https://learn.microsoft.com/en-us/dynamics365/fin-ops-core/dev-itpro/data-entities/recurring-integrations#authorization-for-the-integration-rest-ap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dynamics365/fin-ops-core/dev-itpro/data-entities/dual-write/dual-write-overview" TargetMode="External"/><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learn.microsoft.com/en-us/dynamics365/fin-ops-core/dev-itpro/power-platform/virtual-entities-overview" TargetMode="External"/><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64.jpeg"/><Relationship Id="rId3" Type="http://schemas.openxmlformats.org/officeDocument/2006/relationships/notesSlide" Target="../notesSlides/notesSlide13.xml"/><Relationship Id="rId7" Type="http://schemas.openxmlformats.org/officeDocument/2006/relationships/image" Target="../media/image61.png"/><Relationship Id="rId12" Type="http://schemas.openxmlformats.org/officeDocument/2006/relationships/image" Target="../media/image63.jpe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emf"/><Relationship Id="rId11" Type="http://schemas.openxmlformats.org/officeDocument/2006/relationships/image" Target="../media/image62.png"/><Relationship Id="rId5" Type="http://schemas.openxmlformats.org/officeDocument/2006/relationships/oleObject" Target="../embeddings/oleObject1.bin"/><Relationship Id="rId10" Type="http://schemas.openxmlformats.org/officeDocument/2006/relationships/image" Target="../media/image8.png"/><Relationship Id="rId4" Type="http://schemas.openxmlformats.org/officeDocument/2006/relationships/image" Target="../media/image55.png"/><Relationship Id="rId9" Type="http://schemas.openxmlformats.org/officeDocument/2006/relationships/image" Target="../media/image13.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3A50BD54-6EF0-41DB-8B78-7B3979203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3A50BD54-6EF0-41DB-8B78-7B3979203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A0CD0628-BE93-4E93-89A1-049CA0385C47}"/>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BCF390EA-F541-42AC-A191-9D66726DD8A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11" name="Picture 10" descr="Background pattern&#10;&#10;Description automatically generated">
              <a:extLst>
                <a:ext uri="{FF2B5EF4-FFF2-40B4-BE49-F238E27FC236}">
                  <a16:creationId xmlns:a16="http://schemas.microsoft.com/office/drawing/2014/main" id="{ED9046E5-1194-4C10-B843-3F7C0E36AC5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sp>
        <p:nvSpPr>
          <p:cNvPr id="19" name="Rectángulo 6175">
            <a:extLst>
              <a:ext uri="{FF2B5EF4-FFF2-40B4-BE49-F238E27FC236}">
                <a16:creationId xmlns:a16="http://schemas.microsoft.com/office/drawing/2014/main" id="{EFE57DC7-03CB-4F7C-BE5A-FBAC21B16E13}"/>
              </a:ext>
            </a:extLst>
          </p:cNvPr>
          <p:cNvSpPr/>
          <p:nvPr/>
        </p:nvSpPr>
        <p:spPr>
          <a:xfrm>
            <a:off x="0" y="4470400"/>
            <a:ext cx="12214702" cy="23876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任意多边形: 形状 16">
            <a:extLst>
              <a:ext uri="{FF2B5EF4-FFF2-40B4-BE49-F238E27FC236}">
                <a16:creationId xmlns:a16="http://schemas.microsoft.com/office/drawing/2014/main" id="{31A823D7-1B88-4F38-BE76-926B73DB954B}"/>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16">
            <a:extLst>
              <a:ext uri="{FF2B5EF4-FFF2-40B4-BE49-F238E27FC236}">
                <a16:creationId xmlns:a16="http://schemas.microsoft.com/office/drawing/2014/main" id="{0DD2B3B6-D900-41C8-AFBB-0AC979BBC4E2}"/>
              </a:ext>
            </a:extLst>
          </p:cNvPr>
          <p:cNvSpPr/>
          <p:nvPr/>
        </p:nvSpPr>
        <p:spPr>
          <a:xfrm>
            <a:off x="9464634"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497BB768-0467-477F-8D3E-28FA30DF6F0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DF5C2D4-9F4F-49E8-A23F-5F779843B437}"/>
              </a:ext>
            </a:extLst>
          </p:cNvPr>
          <p:cNvSpPr>
            <a:spLocks noGrp="1"/>
          </p:cNvSpPr>
          <p:nvPr>
            <p:ph type="subTitle" idx="1"/>
          </p:nvPr>
        </p:nvSpPr>
        <p:spPr/>
        <p:txBody>
          <a:bodyPr/>
          <a:lstStyle/>
          <a:p>
            <a:endParaRPr lang="en-US"/>
          </a:p>
        </p:txBody>
      </p:sp>
      <p:sp>
        <p:nvSpPr>
          <p:cNvPr id="13" name="Rectángulo redondeado 14">
            <a:extLst>
              <a:ext uri="{FF2B5EF4-FFF2-40B4-BE49-F238E27FC236}">
                <a16:creationId xmlns:a16="http://schemas.microsoft.com/office/drawing/2014/main" id="{24A43240-638F-4F66-B4D2-15C86DC2B919}"/>
              </a:ext>
            </a:extLst>
          </p:cNvPr>
          <p:cNvSpPr/>
          <p:nvPr/>
        </p:nvSpPr>
        <p:spPr>
          <a:xfrm>
            <a:off x="834056" y="1089635"/>
            <a:ext cx="10523889" cy="4168165"/>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redondeado 14">
            <a:extLst>
              <a:ext uri="{FF2B5EF4-FFF2-40B4-BE49-F238E27FC236}">
                <a16:creationId xmlns:a16="http://schemas.microsoft.com/office/drawing/2014/main" id="{30E317FD-66E5-4066-8B29-53DBDAD808F0}"/>
              </a:ext>
            </a:extLst>
          </p:cNvPr>
          <p:cNvSpPr/>
          <p:nvPr/>
        </p:nvSpPr>
        <p:spPr>
          <a:xfrm>
            <a:off x="1038078" y="2082799"/>
            <a:ext cx="6536336" cy="2580721"/>
          </a:xfrm>
          <a:prstGeom prst="roundRect">
            <a:avLst>
              <a:gd name="adj" fmla="val 2826"/>
            </a:avLst>
          </a:prstGeom>
          <a:solidFill>
            <a:schemeClr val="bg1">
              <a:lumMod val="95000"/>
            </a:schemeClr>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89C8210-EFD0-48DE-819A-E9D8215C46A7}"/>
              </a:ext>
            </a:extLst>
          </p:cNvPr>
          <p:cNvCxnSpPr>
            <a:cxnSpLocks/>
          </p:cNvCxnSpPr>
          <p:nvPr/>
        </p:nvCxnSpPr>
        <p:spPr>
          <a:xfrm>
            <a:off x="2742954" y="6035777"/>
            <a:ext cx="9471748"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7" name="Rectángulo redondeado 14">
            <a:extLst>
              <a:ext uri="{FF2B5EF4-FFF2-40B4-BE49-F238E27FC236}">
                <a16:creationId xmlns:a16="http://schemas.microsoft.com/office/drawing/2014/main" id="{FBD9C24B-6744-4A4B-A4D7-1374C86506BC}"/>
              </a:ext>
            </a:extLst>
          </p:cNvPr>
          <p:cNvSpPr/>
          <p:nvPr/>
        </p:nvSpPr>
        <p:spPr>
          <a:xfrm>
            <a:off x="1186516" y="260582"/>
            <a:ext cx="5592534" cy="1503143"/>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12">
            <a:extLst>
              <a:ext uri="{FF2B5EF4-FFF2-40B4-BE49-F238E27FC236}">
                <a16:creationId xmlns:a16="http://schemas.microsoft.com/office/drawing/2014/main" id="{2196B0D9-D472-45E7-B1FD-7389D45039D1}"/>
              </a:ext>
            </a:extLst>
          </p:cNvPr>
          <p:cNvSpPr/>
          <p:nvPr/>
        </p:nvSpPr>
        <p:spPr>
          <a:xfrm>
            <a:off x="1215236" y="2008620"/>
            <a:ext cx="5465605" cy="646331"/>
          </a:xfrm>
          <a:prstGeom prst="rect">
            <a:avLst/>
          </a:prstGeom>
        </p:spPr>
        <p:txBody>
          <a:bodyPr wrap="square" lIns="0" rIns="0" anchor="b" anchorCtr="0">
            <a:spAutoFit/>
          </a:bodyPr>
          <a:lstStyle/>
          <a:p>
            <a:r>
              <a:rPr lang="en-US" b="1" dirty="0"/>
              <a:t>A Holistic Introduction to DMF for D365FO Implementations</a:t>
            </a:r>
            <a:endParaRPr lang="en-US" sz="1000" b="1" dirty="0">
              <a:solidFill>
                <a:srgbClr val="D01012"/>
              </a:solidFill>
              <a:latin typeface="Segoe UI" panose="020B0502040204020203" pitchFamily="34" charset="0"/>
              <a:ea typeface="Source Sans Pro Black" panose="020B0803030403020204" pitchFamily="34" charset="0"/>
              <a:cs typeface="Segoe UI" panose="020B0502040204020203" pitchFamily="34" charset="0"/>
            </a:endParaRPr>
          </a:p>
        </p:txBody>
      </p:sp>
      <p:cxnSp>
        <p:nvCxnSpPr>
          <p:cNvPr id="34" name="Straight Connector 33">
            <a:extLst>
              <a:ext uri="{FF2B5EF4-FFF2-40B4-BE49-F238E27FC236}">
                <a16:creationId xmlns:a16="http://schemas.microsoft.com/office/drawing/2014/main" id="{A92C83EC-88F0-42DB-9670-6156FBFAFE95}"/>
              </a:ext>
            </a:extLst>
          </p:cNvPr>
          <p:cNvCxnSpPr/>
          <p:nvPr/>
        </p:nvCxnSpPr>
        <p:spPr>
          <a:xfrm>
            <a:off x="1587500" y="2082800"/>
            <a:ext cx="9080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555B807A-A283-199B-9E9E-83DA39A7D8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8269" y="1899973"/>
            <a:ext cx="2742955" cy="31659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toy figure with a black mask and a black helmet&#10;&#10;Description automatically generated with medium confidence">
            <a:extLst>
              <a:ext uri="{FF2B5EF4-FFF2-40B4-BE49-F238E27FC236}">
                <a16:creationId xmlns:a16="http://schemas.microsoft.com/office/drawing/2014/main" id="{9FBB808E-D773-4B35-38D2-FA49BA55E5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1253" y="693299"/>
            <a:ext cx="2127942" cy="5019888"/>
          </a:xfrm>
          <a:prstGeom prst="rect">
            <a:avLst/>
          </a:prstGeom>
        </p:spPr>
      </p:pic>
      <p:pic>
        <p:nvPicPr>
          <p:cNvPr id="10" name="Picture 9" descr="A blue toy with a yellow face&#10;&#10;Description automatically generated">
            <a:extLst>
              <a:ext uri="{FF2B5EF4-FFF2-40B4-BE49-F238E27FC236}">
                <a16:creationId xmlns:a16="http://schemas.microsoft.com/office/drawing/2014/main" id="{55C09304-8051-580C-D438-EA435B1E69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5459" y="345440"/>
            <a:ext cx="2330185" cy="5478793"/>
          </a:xfrm>
          <a:prstGeom prst="rect">
            <a:avLst/>
          </a:prstGeom>
        </p:spPr>
      </p:pic>
      <p:pic>
        <p:nvPicPr>
          <p:cNvPr id="17" name="Picture 16" descr="A white robot with a black background&#10;&#10;Description automatically generated">
            <a:extLst>
              <a:ext uri="{FF2B5EF4-FFF2-40B4-BE49-F238E27FC236}">
                <a16:creationId xmlns:a16="http://schemas.microsoft.com/office/drawing/2014/main" id="{745CC2B0-50A3-05B8-BD25-52813BC463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6224" y="2399929"/>
            <a:ext cx="3826722" cy="3826722"/>
          </a:xfrm>
          <a:prstGeom prst="rect">
            <a:avLst/>
          </a:prstGeom>
        </p:spPr>
      </p:pic>
      <p:pic>
        <p:nvPicPr>
          <p:cNvPr id="7" name="Picture 6" descr="A red and white text with blue and white text&#10;&#10;Description automatically generated">
            <a:extLst>
              <a:ext uri="{FF2B5EF4-FFF2-40B4-BE49-F238E27FC236}">
                <a16:creationId xmlns:a16="http://schemas.microsoft.com/office/drawing/2014/main" id="{58921201-8ECB-BB7B-A13A-32E9D81E0A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491" y="4538358"/>
            <a:ext cx="2687147" cy="2687147"/>
          </a:xfrm>
          <a:prstGeom prst="rect">
            <a:avLst/>
          </a:prstGeom>
        </p:spPr>
      </p:pic>
      <p:pic>
        <p:nvPicPr>
          <p:cNvPr id="22" name="Picture 21" descr="A logo on a black background&#10;&#10;Description automatically generated">
            <a:extLst>
              <a:ext uri="{FF2B5EF4-FFF2-40B4-BE49-F238E27FC236}">
                <a16:creationId xmlns:a16="http://schemas.microsoft.com/office/drawing/2014/main" id="{4CDF2C6D-3CC7-59E6-6659-3A6B6FF69036}"/>
              </a:ext>
            </a:extLst>
          </p:cNvPr>
          <p:cNvPicPr>
            <a:picLocks noChangeAspect="1"/>
          </p:cNvPicPr>
          <p:nvPr/>
        </p:nvPicPr>
        <p:blipFill rotWithShape="1">
          <a:blip r:embed="rId12">
            <a:extLst>
              <a:ext uri="{28A0092B-C50C-407E-A947-70E740481C1C}">
                <a14:useLocalDpi xmlns:a14="http://schemas.microsoft.com/office/drawing/2010/main" val="0"/>
              </a:ext>
            </a:extLst>
          </a:blip>
          <a:srcRect l="-8854" t="27574" r="8854" b="36443"/>
          <a:stretch/>
        </p:blipFill>
        <p:spPr>
          <a:xfrm>
            <a:off x="1120625" y="271278"/>
            <a:ext cx="5069888" cy="1490492"/>
          </a:xfrm>
          <a:prstGeom prst="rect">
            <a:avLst/>
          </a:prstGeom>
        </p:spPr>
      </p:pic>
      <p:sp>
        <p:nvSpPr>
          <p:cNvPr id="4" name="Rectángulo 12">
            <a:extLst>
              <a:ext uri="{FF2B5EF4-FFF2-40B4-BE49-F238E27FC236}">
                <a16:creationId xmlns:a16="http://schemas.microsoft.com/office/drawing/2014/main" id="{D0E16F14-99E0-BEEE-1CE0-495F7A4E3DCF}"/>
              </a:ext>
            </a:extLst>
          </p:cNvPr>
          <p:cNvSpPr/>
          <p:nvPr/>
        </p:nvSpPr>
        <p:spPr>
          <a:xfrm>
            <a:off x="1101836" y="3107789"/>
            <a:ext cx="2888503" cy="830997"/>
          </a:xfrm>
          <a:prstGeom prst="rect">
            <a:avLst/>
          </a:prstGeom>
        </p:spPr>
        <p:txBody>
          <a:bodyPr wrap="square" lIns="0" rIns="0" anchor="b" anchorCtr="0">
            <a:spAutoFit/>
          </a:bodyPr>
          <a:lstStyle/>
          <a:p>
            <a:r>
              <a:rPr lang="nb-NO" sz="1600" b="1" dirty="0"/>
              <a:t>Alireza Eshaghzadeh</a:t>
            </a:r>
          </a:p>
          <a:p>
            <a:r>
              <a:rPr lang="nb-NO" sz="1600" b="1" dirty="0"/>
              <a:t>MVP I Senior Business Consultant</a:t>
            </a:r>
          </a:p>
          <a:p>
            <a:r>
              <a:rPr lang="nb-NO" sz="1600" b="1" dirty="0"/>
              <a:t>Knowit</a:t>
            </a:r>
          </a:p>
        </p:txBody>
      </p:sp>
      <p:sp>
        <p:nvSpPr>
          <p:cNvPr id="6" name="Rectángulo 12">
            <a:extLst>
              <a:ext uri="{FF2B5EF4-FFF2-40B4-BE49-F238E27FC236}">
                <a16:creationId xmlns:a16="http://schemas.microsoft.com/office/drawing/2014/main" id="{C32CCDC2-3480-C9AD-3F50-D00C0F3B1D99}"/>
              </a:ext>
            </a:extLst>
          </p:cNvPr>
          <p:cNvSpPr/>
          <p:nvPr/>
        </p:nvSpPr>
        <p:spPr>
          <a:xfrm>
            <a:off x="4107703" y="2838645"/>
            <a:ext cx="2420116" cy="1077218"/>
          </a:xfrm>
          <a:prstGeom prst="rect">
            <a:avLst/>
          </a:prstGeom>
        </p:spPr>
        <p:txBody>
          <a:bodyPr wrap="square" lIns="0" rIns="0" anchor="b" anchorCtr="0">
            <a:spAutoFit/>
          </a:bodyPr>
          <a:lstStyle/>
          <a:p>
            <a:r>
              <a:rPr lang="en-US" sz="1600" b="1" noProof="0" dirty="0"/>
              <a:t>Nathan Clouse</a:t>
            </a:r>
          </a:p>
          <a:p>
            <a:r>
              <a:rPr lang="en-US" sz="1600" b="1" noProof="0" dirty="0"/>
              <a:t>MVP I Technical    Architect</a:t>
            </a:r>
          </a:p>
          <a:p>
            <a:r>
              <a:rPr lang="en-US" sz="1600" b="1" noProof="0" dirty="0"/>
              <a:t>Armanino</a:t>
            </a:r>
          </a:p>
        </p:txBody>
      </p:sp>
      <p:pic>
        <p:nvPicPr>
          <p:cNvPr id="14" name="Picture 13">
            <a:extLst>
              <a:ext uri="{FF2B5EF4-FFF2-40B4-BE49-F238E27FC236}">
                <a16:creationId xmlns:a16="http://schemas.microsoft.com/office/drawing/2014/main" id="{2768412D-D007-B5A0-1034-30761D3059E9}"/>
              </a:ext>
            </a:extLst>
          </p:cNvPr>
          <p:cNvPicPr>
            <a:picLocks noChangeAspect="1"/>
          </p:cNvPicPr>
          <p:nvPr/>
        </p:nvPicPr>
        <p:blipFill>
          <a:blip r:embed="rId13"/>
          <a:stretch>
            <a:fillRect/>
          </a:stretch>
        </p:blipFill>
        <p:spPr>
          <a:xfrm>
            <a:off x="1120625" y="3940311"/>
            <a:ext cx="640367" cy="674932"/>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D899B44D-15A2-4E27-E295-A11D1B7D77AF}"/>
              </a:ext>
            </a:extLst>
          </p:cNvPr>
          <p:cNvPicPr>
            <a:picLocks noChangeAspect="1"/>
          </p:cNvPicPr>
          <p:nvPr/>
        </p:nvPicPr>
        <p:blipFill>
          <a:blip r:embed="rId14"/>
          <a:stretch>
            <a:fillRect/>
          </a:stretch>
        </p:blipFill>
        <p:spPr>
          <a:xfrm>
            <a:off x="4085001" y="3873133"/>
            <a:ext cx="640367" cy="67493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72571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Sequence</a:t>
            </a:r>
            <a:br>
              <a:rPr lang="en-US" sz="2600" dirty="0">
                <a:solidFill>
                  <a:srgbClr val="FFFFFF"/>
                </a:solidFill>
              </a:rPr>
            </a:br>
            <a:r>
              <a:rPr lang="en-US" sz="2600" dirty="0">
                <a:solidFill>
                  <a:srgbClr val="FFFFFF"/>
                </a:solidFill>
              </a:rPr>
              <a:t>Filter</a:t>
            </a:r>
            <a:br>
              <a:rPr lang="en-US" sz="2600" dirty="0">
                <a:solidFill>
                  <a:srgbClr val="FFFFFF"/>
                </a:solidFill>
              </a:rPr>
            </a:br>
            <a:r>
              <a:rPr lang="en-US" sz="2600" dirty="0">
                <a:solidFill>
                  <a:srgbClr val="FFFFFF"/>
                </a:solidFill>
              </a:rPr>
              <a:t>Mapping</a:t>
            </a:r>
          </a:p>
        </p:txBody>
      </p:sp>
      <p:pic>
        <p:nvPicPr>
          <p:cNvPr id="4" name="Picture 3">
            <a:extLst>
              <a:ext uri="{FF2B5EF4-FFF2-40B4-BE49-F238E27FC236}">
                <a16:creationId xmlns:a16="http://schemas.microsoft.com/office/drawing/2014/main" id="{9EE54887-EF23-6AFA-6748-145F73EA80C1}"/>
              </a:ext>
            </a:extLst>
          </p:cNvPr>
          <p:cNvPicPr>
            <a:picLocks noChangeAspect="1"/>
          </p:cNvPicPr>
          <p:nvPr/>
        </p:nvPicPr>
        <p:blipFill>
          <a:blip r:embed="rId2"/>
          <a:stretch>
            <a:fillRect/>
          </a:stretch>
        </p:blipFill>
        <p:spPr>
          <a:xfrm>
            <a:off x="3605601" y="71120"/>
            <a:ext cx="8373232" cy="284971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EB7C34B-4768-F2ED-F83E-AC08C155234D}"/>
              </a:ext>
            </a:extLst>
          </p:cNvPr>
          <p:cNvPicPr>
            <a:picLocks noChangeAspect="1"/>
          </p:cNvPicPr>
          <p:nvPr/>
        </p:nvPicPr>
        <p:blipFill>
          <a:blip r:embed="rId3"/>
          <a:stretch>
            <a:fillRect/>
          </a:stretch>
        </p:blipFill>
        <p:spPr>
          <a:xfrm>
            <a:off x="3605601" y="2961474"/>
            <a:ext cx="5254927" cy="183808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39127FDF-5AD6-B778-D361-1D722978298D}"/>
              </a:ext>
            </a:extLst>
          </p:cNvPr>
          <p:cNvPicPr>
            <a:picLocks noChangeAspect="1"/>
          </p:cNvPicPr>
          <p:nvPr/>
        </p:nvPicPr>
        <p:blipFill>
          <a:blip r:embed="rId4"/>
          <a:stretch>
            <a:fillRect/>
          </a:stretch>
        </p:blipFill>
        <p:spPr>
          <a:xfrm>
            <a:off x="3605601" y="4844525"/>
            <a:ext cx="2978079" cy="195251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11" descr="A logo with a black background">
            <a:extLst>
              <a:ext uri="{FF2B5EF4-FFF2-40B4-BE49-F238E27FC236}">
                <a16:creationId xmlns:a16="http://schemas.microsoft.com/office/drawing/2014/main" id="{328C7527-ABB1-3BA6-46BB-B7A23C2E3B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7962" y="5426979"/>
            <a:ext cx="2544038" cy="1431021"/>
          </a:xfrm>
          <a:prstGeom prst="rect">
            <a:avLst/>
          </a:prstGeom>
        </p:spPr>
      </p:pic>
      <p:pic>
        <p:nvPicPr>
          <p:cNvPr id="5" name="Picture 4" descr="A white toy with black stripes and a white helmet&#10;&#10;Description automatically generated with medium confidence">
            <a:extLst>
              <a:ext uri="{FF2B5EF4-FFF2-40B4-BE49-F238E27FC236}">
                <a16:creationId xmlns:a16="http://schemas.microsoft.com/office/drawing/2014/main" id="{1706A4DE-32B3-E39F-B80B-92434B8B98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3589287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97E47E-1DF3-389C-4B7A-FAEF92CBAE21}"/>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8692CB4C-C2F0-CAA5-5CBF-483D44961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880CE8-0B8D-852E-0A6E-0B6CCBD61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41D35-9602-641D-A7D5-103CBA1D211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Auto</a:t>
            </a:r>
            <a:br>
              <a:rPr lang="en-US" sz="2600" dirty="0">
                <a:solidFill>
                  <a:srgbClr val="FFFFFF"/>
                </a:solidFill>
              </a:rPr>
            </a:br>
            <a:r>
              <a:rPr lang="en-US" sz="2600" dirty="0">
                <a:solidFill>
                  <a:srgbClr val="FFFFFF"/>
                </a:solidFill>
              </a:rPr>
              <a:t>Sequence</a:t>
            </a:r>
          </a:p>
        </p:txBody>
      </p:sp>
      <p:pic>
        <p:nvPicPr>
          <p:cNvPr id="5" name="Picture 4">
            <a:extLst>
              <a:ext uri="{FF2B5EF4-FFF2-40B4-BE49-F238E27FC236}">
                <a16:creationId xmlns:a16="http://schemas.microsoft.com/office/drawing/2014/main" id="{BAA16AFC-B02A-33E9-FF4E-61BE26853AE9}"/>
              </a:ext>
            </a:extLst>
          </p:cNvPr>
          <p:cNvPicPr>
            <a:picLocks noChangeAspect="1"/>
          </p:cNvPicPr>
          <p:nvPr/>
        </p:nvPicPr>
        <p:blipFill>
          <a:blip r:embed="rId2"/>
          <a:stretch>
            <a:fillRect/>
          </a:stretch>
        </p:blipFill>
        <p:spPr>
          <a:xfrm>
            <a:off x="4552798" y="298422"/>
            <a:ext cx="5924854" cy="107955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9C3ED15-BDC4-74E7-54A6-D308DE43CEAA}"/>
              </a:ext>
            </a:extLst>
          </p:cNvPr>
          <p:cNvPicPr>
            <a:picLocks noChangeAspect="1"/>
          </p:cNvPicPr>
          <p:nvPr/>
        </p:nvPicPr>
        <p:blipFill>
          <a:blip r:embed="rId3"/>
          <a:stretch>
            <a:fillRect/>
          </a:stretch>
        </p:blipFill>
        <p:spPr>
          <a:xfrm>
            <a:off x="4498135" y="1518836"/>
            <a:ext cx="5975657" cy="218451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518C04FE-CE55-461D-E155-B7F1D72E825A}"/>
              </a:ext>
            </a:extLst>
          </p:cNvPr>
          <p:cNvPicPr>
            <a:picLocks noChangeAspect="1"/>
          </p:cNvPicPr>
          <p:nvPr/>
        </p:nvPicPr>
        <p:blipFill>
          <a:blip r:embed="rId4"/>
          <a:stretch>
            <a:fillRect/>
          </a:stretch>
        </p:blipFill>
        <p:spPr>
          <a:xfrm>
            <a:off x="4498135" y="3931948"/>
            <a:ext cx="5975657" cy="218451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11" descr="A logo with a black background">
            <a:extLst>
              <a:ext uri="{FF2B5EF4-FFF2-40B4-BE49-F238E27FC236}">
                <a16:creationId xmlns:a16="http://schemas.microsoft.com/office/drawing/2014/main" id="{62AB5422-DF7C-53C6-A0A7-8F0D3A9B5E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6823" y="143219"/>
            <a:ext cx="1429744" cy="804231"/>
          </a:xfrm>
          <a:prstGeom prst="rect">
            <a:avLst/>
          </a:prstGeom>
        </p:spPr>
      </p:pic>
      <p:pic>
        <p:nvPicPr>
          <p:cNvPr id="4" name="Picture 3" descr="A white toy with black stripes and a white helmet&#10;&#10;Description automatically generated with medium confidence">
            <a:extLst>
              <a:ext uri="{FF2B5EF4-FFF2-40B4-BE49-F238E27FC236}">
                <a16:creationId xmlns:a16="http://schemas.microsoft.com/office/drawing/2014/main" id="{705FD7B7-1C46-A748-50CD-86500232EA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3505381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093B59-5E31-6E82-A6C8-BB75CE02D315}"/>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4B52DC0A-FAD8-6786-5577-F81F04934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EE26831-5151-C511-DB29-0209845BB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A24BC6-97DD-CBD8-04C3-D92ADF1AC19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Dependency</a:t>
            </a:r>
            <a:br>
              <a:rPr lang="en-US" sz="2600" dirty="0">
                <a:solidFill>
                  <a:srgbClr val="FFFFFF"/>
                </a:solidFill>
              </a:rPr>
            </a:br>
            <a:r>
              <a:rPr lang="en-US" sz="2600" dirty="0">
                <a:solidFill>
                  <a:srgbClr val="FFFFFF"/>
                </a:solidFill>
              </a:rPr>
              <a:t>(</a:t>
            </a:r>
            <a:r>
              <a:rPr lang="en-US" sz="2600" dirty="0" err="1">
                <a:solidFill>
                  <a:srgbClr val="FFFFFF"/>
                </a:solidFill>
              </a:rPr>
              <a:t>ies</a:t>
            </a:r>
            <a:r>
              <a:rPr lang="en-US" sz="2600" dirty="0">
                <a:solidFill>
                  <a:srgbClr val="FFFFFF"/>
                </a:solidFill>
              </a:rPr>
              <a:t>)</a:t>
            </a:r>
          </a:p>
        </p:txBody>
      </p:sp>
      <p:pic>
        <p:nvPicPr>
          <p:cNvPr id="8" name="Picture 7">
            <a:extLst>
              <a:ext uri="{FF2B5EF4-FFF2-40B4-BE49-F238E27FC236}">
                <a16:creationId xmlns:a16="http://schemas.microsoft.com/office/drawing/2014/main" id="{BD9F9283-5EBF-9C6C-EA4D-DD042D470C38}"/>
              </a:ext>
            </a:extLst>
          </p:cNvPr>
          <p:cNvPicPr>
            <a:picLocks noChangeAspect="1"/>
          </p:cNvPicPr>
          <p:nvPr/>
        </p:nvPicPr>
        <p:blipFill>
          <a:blip r:embed="rId2"/>
          <a:stretch>
            <a:fillRect/>
          </a:stretch>
        </p:blipFill>
        <p:spPr>
          <a:xfrm>
            <a:off x="3674030" y="1628682"/>
            <a:ext cx="8236373" cy="360063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11" descr="A logo with a black background">
            <a:extLst>
              <a:ext uri="{FF2B5EF4-FFF2-40B4-BE49-F238E27FC236}">
                <a16:creationId xmlns:a16="http://schemas.microsoft.com/office/drawing/2014/main" id="{1CDA8B49-CBE9-58F4-2A82-BBEDA54AF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602" y="0"/>
            <a:ext cx="2544038" cy="1431021"/>
          </a:xfrm>
          <a:prstGeom prst="rect">
            <a:avLst/>
          </a:prstGeom>
        </p:spPr>
      </p:pic>
      <p:pic>
        <p:nvPicPr>
          <p:cNvPr id="4" name="Picture 3" descr="A white toy with black stripes and a white helmet&#10;&#10;Description automatically generated with medium confidence">
            <a:extLst>
              <a:ext uri="{FF2B5EF4-FFF2-40B4-BE49-F238E27FC236}">
                <a16:creationId xmlns:a16="http://schemas.microsoft.com/office/drawing/2014/main" id="{0884663F-42E7-8F0B-9C0B-B322886E0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3107915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Source data formats</a:t>
            </a:r>
          </a:p>
        </p:txBody>
      </p:sp>
      <p:pic>
        <p:nvPicPr>
          <p:cNvPr id="7" name="Picture 6">
            <a:extLst>
              <a:ext uri="{FF2B5EF4-FFF2-40B4-BE49-F238E27FC236}">
                <a16:creationId xmlns:a16="http://schemas.microsoft.com/office/drawing/2014/main" id="{F51A35BF-A3FE-DFE4-400D-9187E8FDF2E4}"/>
              </a:ext>
            </a:extLst>
          </p:cNvPr>
          <p:cNvPicPr>
            <a:picLocks noChangeAspect="1"/>
          </p:cNvPicPr>
          <p:nvPr/>
        </p:nvPicPr>
        <p:blipFill>
          <a:blip r:embed="rId2"/>
          <a:stretch>
            <a:fillRect/>
          </a:stretch>
        </p:blipFill>
        <p:spPr>
          <a:xfrm>
            <a:off x="3893392" y="1063412"/>
            <a:ext cx="7133175" cy="4930987"/>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4" name="Content Placeholder 11" descr="A logo with a black background">
            <a:extLst>
              <a:ext uri="{FF2B5EF4-FFF2-40B4-BE49-F238E27FC236}">
                <a16:creationId xmlns:a16="http://schemas.microsoft.com/office/drawing/2014/main" id="{81F0DC5E-63A8-2737-706D-C6B6F08FE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4234" y="1"/>
            <a:ext cx="2013557" cy="1132626"/>
          </a:xfrm>
          <a:prstGeom prst="rect">
            <a:avLst/>
          </a:prstGeom>
        </p:spPr>
      </p:pic>
      <p:pic>
        <p:nvPicPr>
          <p:cNvPr id="5" name="Picture 4" descr="A white toy with black stripes and a white helmet&#10;&#10;Description automatically generated with medium confidence">
            <a:extLst>
              <a:ext uri="{FF2B5EF4-FFF2-40B4-BE49-F238E27FC236}">
                <a16:creationId xmlns:a16="http://schemas.microsoft.com/office/drawing/2014/main" id="{6BFB7F4B-7DAB-2FBB-B80F-35BEE7A09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4157068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Export</a:t>
            </a:r>
            <a:br>
              <a:rPr lang="en-US" sz="2600" dirty="0">
                <a:solidFill>
                  <a:srgbClr val="FFFFFF"/>
                </a:solidFill>
              </a:rPr>
            </a:br>
            <a:r>
              <a:rPr lang="en-US" sz="2600" dirty="0">
                <a:solidFill>
                  <a:srgbClr val="FFFFFF"/>
                </a:solidFill>
              </a:rPr>
              <a:t>Import</a:t>
            </a:r>
            <a:br>
              <a:rPr lang="en-US" sz="2600" dirty="0">
                <a:solidFill>
                  <a:srgbClr val="FFFFFF"/>
                </a:solidFill>
              </a:rPr>
            </a:br>
            <a:r>
              <a:rPr lang="en-US" sz="2600" dirty="0">
                <a:solidFill>
                  <a:srgbClr val="FFFFFF"/>
                </a:solidFill>
              </a:rPr>
              <a:t>Copy</a:t>
            </a:r>
          </a:p>
        </p:txBody>
      </p:sp>
      <p:pic>
        <p:nvPicPr>
          <p:cNvPr id="4" name="Picture 3">
            <a:extLst>
              <a:ext uri="{FF2B5EF4-FFF2-40B4-BE49-F238E27FC236}">
                <a16:creationId xmlns:a16="http://schemas.microsoft.com/office/drawing/2014/main" id="{147A3937-9475-559F-4C59-88E3CF5F436B}"/>
              </a:ext>
            </a:extLst>
          </p:cNvPr>
          <p:cNvPicPr>
            <a:picLocks noChangeAspect="1"/>
          </p:cNvPicPr>
          <p:nvPr/>
        </p:nvPicPr>
        <p:blipFill>
          <a:blip r:embed="rId2"/>
          <a:stretch>
            <a:fillRect/>
          </a:stretch>
        </p:blipFill>
        <p:spPr>
          <a:xfrm>
            <a:off x="3688354" y="419598"/>
            <a:ext cx="8137885" cy="156836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1296AD8-9FB8-39F6-DBEC-859886424335}"/>
              </a:ext>
            </a:extLst>
          </p:cNvPr>
          <p:cNvPicPr>
            <a:picLocks noChangeAspect="1"/>
          </p:cNvPicPr>
          <p:nvPr/>
        </p:nvPicPr>
        <p:blipFill>
          <a:blip r:embed="rId3"/>
          <a:stretch>
            <a:fillRect/>
          </a:stretch>
        </p:blipFill>
        <p:spPr>
          <a:xfrm>
            <a:off x="3688354" y="2654099"/>
            <a:ext cx="8160034" cy="359430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group of colorful squares&#10;&#10;Description automatically generated">
            <a:extLst>
              <a:ext uri="{FF2B5EF4-FFF2-40B4-BE49-F238E27FC236}">
                <a16:creationId xmlns:a16="http://schemas.microsoft.com/office/drawing/2014/main" id="{877D137E-5ABC-4731-FE08-3F7F4A622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5" name="Content Placeholder 11" descr="A logo with a black background">
            <a:extLst>
              <a:ext uri="{FF2B5EF4-FFF2-40B4-BE49-F238E27FC236}">
                <a16:creationId xmlns:a16="http://schemas.microsoft.com/office/drawing/2014/main" id="{0DBEDB42-E633-3E5B-4A90-526DBA1BC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7704" y="1"/>
            <a:ext cx="900935" cy="506776"/>
          </a:xfrm>
          <a:prstGeom prst="rect">
            <a:avLst/>
          </a:prstGeom>
        </p:spPr>
      </p:pic>
      <p:pic>
        <p:nvPicPr>
          <p:cNvPr id="7" name="Picture 6" descr="A white toy with black stripes and a white helmet&#10;&#10;Description automatically generated with medium confidence">
            <a:extLst>
              <a:ext uri="{FF2B5EF4-FFF2-40B4-BE49-F238E27FC236}">
                <a16:creationId xmlns:a16="http://schemas.microsoft.com/office/drawing/2014/main" id="{768F3381-B69D-F112-F2FC-B4C21B01DC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74158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Source</a:t>
            </a:r>
            <a:br>
              <a:rPr lang="en-US" sz="2600" dirty="0">
                <a:solidFill>
                  <a:srgbClr val="FFFFFF"/>
                </a:solidFill>
              </a:rPr>
            </a:br>
            <a:r>
              <a:rPr lang="en-US" sz="2600" dirty="0">
                <a:solidFill>
                  <a:srgbClr val="FFFFFF"/>
                </a:solidFill>
              </a:rPr>
              <a:t>Staging</a:t>
            </a:r>
            <a:br>
              <a:rPr lang="en-US" sz="2600" dirty="0">
                <a:solidFill>
                  <a:srgbClr val="FFFFFF"/>
                </a:solidFill>
              </a:rPr>
            </a:br>
            <a:r>
              <a:rPr lang="en-US" sz="2600" dirty="0">
                <a:solidFill>
                  <a:srgbClr val="FFFFFF"/>
                </a:solidFill>
              </a:rPr>
              <a:t>Target</a:t>
            </a:r>
            <a:br>
              <a:rPr lang="en-US" sz="2600" dirty="0">
                <a:solidFill>
                  <a:srgbClr val="FFFFFF"/>
                </a:solidFill>
              </a:rPr>
            </a:br>
            <a:endParaRPr lang="en-US" sz="2600" dirty="0">
              <a:solidFill>
                <a:srgbClr val="FFFFFF"/>
              </a:solidFill>
            </a:endParaRPr>
          </a:p>
        </p:txBody>
      </p:sp>
      <p:pic>
        <p:nvPicPr>
          <p:cNvPr id="3" name="Picture 2" descr="A group of colorful squares&#10;&#10;Description automatically generated">
            <a:extLst>
              <a:ext uri="{FF2B5EF4-FFF2-40B4-BE49-F238E27FC236}">
                <a16:creationId xmlns:a16="http://schemas.microsoft.com/office/drawing/2014/main" id="{877D137E-5ABC-4731-FE08-3F7F4A622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5" name="Rectangle 4">
            <a:extLst>
              <a:ext uri="{FF2B5EF4-FFF2-40B4-BE49-F238E27FC236}">
                <a16:creationId xmlns:a16="http://schemas.microsoft.com/office/drawing/2014/main" id="{8A38A641-7D58-D60A-C2F9-220FAA88DA63}"/>
              </a:ext>
            </a:extLst>
          </p:cNvPr>
          <p:cNvSpPr/>
          <p:nvPr/>
        </p:nvSpPr>
        <p:spPr>
          <a:xfrm>
            <a:off x="3936274" y="2349376"/>
            <a:ext cx="940526" cy="2542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8" name="Rectangle 7">
            <a:extLst>
              <a:ext uri="{FF2B5EF4-FFF2-40B4-BE49-F238E27FC236}">
                <a16:creationId xmlns:a16="http://schemas.microsoft.com/office/drawing/2014/main" id="{F90FACF5-E0E5-7F56-1A04-B4AF4CB4D45E}"/>
              </a:ext>
            </a:extLst>
          </p:cNvPr>
          <p:cNvSpPr/>
          <p:nvPr/>
        </p:nvSpPr>
        <p:spPr>
          <a:xfrm>
            <a:off x="6604000" y="1625600"/>
            <a:ext cx="1109133" cy="39708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Staging</a:t>
            </a:r>
          </a:p>
        </p:txBody>
      </p:sp>
      <p:sp>
        <p:nvSpPr>
          <p:cNvPr id="9" name="Rectangle 8">
            <a:extLst>
              <a:ext uri="{FF2B5EF4-FFF2-40B4-BE49-F238E27FC236}">
                <a16:creationId xmlns:a16="http://schemas.microsoft.com/office/drawing/2014/main" id="{4A6F3233-F939-2FA0-8751-6B9BED70510C}"/>
              </a:ext>
            </a:extLst>
          </p:cNvPr>
          <p:cNvSpPr/>
          <p:nvPr/>
        </p:nvSpPr>
        <p:spPr>
          <a:xfrm>
            <a:off x="8767233" y="1625600"/>
            <a:ext cx="1109133" cy="39708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a:t>
            </a:r>
          </a:p>
        </p:txBody>
      </p:sp>
      <p:sp>
        <p:nvSpPr>
          <p:cNvPr id="10" name="Left Brace 9">
            <a:extLst>
              <a:ext uri="{FF2B5EF4-FFF2-40B4-BE49-F238E27FC236}">
                <a16:creationId xmlns:a16="http://schemas.microsoft.com/office/drawing/2014/main" id="{107873F9-C236-F529-6553-02D988B32046}"/>
              </a:ext>
            </a:extLst>
          </p:cNvPr>
          <p:cNvSpPr/>
          <p:nvPr/>
        </p:nvSpPr>
        <p:spPr>
          <a:xfrm rot="5400000">
            <a:off x="8123768" y="-503767"/>
            <a:ext cx="355600" cy="371686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5444E4F-2F0B-6F7A-E1B6-94F15DE7AA5A}"/>
              </a:ext>
            </a:extLst>
          </p:cNvPr>
          <p:cNvCxnSpPr/>
          <p:nvPr/>
        </p:nvCxnSpPr>
        <p:spPr>
          <a:xfrm>
            <a:off x="7713133" y="2142067"/>
            <a:ext cx="1054100" cy="4443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1E6D2A9-F776-F3F5-323A-F9AAA66D7F76}"/>
              </a:ext>
            </a:extLst>
          </p:cNvPr>
          <p:cNvCxnSpPr>
            <a:stCxn id="8" idx="3"/>
            <a:endCxn id="9" idx="1"/>
          </p:cNvCxnSpPr>
          <p:nvPr/>
        </p:nvCxnSpPr>
        <p:spPr>
          <a:xfrm>
            <a:off x="7713133" y="3611034"/>
            <a:ext cx="10541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D24F995-5414-4164-C04E-834BB78A6C87}"/>
              </a:ext>
            </a:extLst>
          </p:cNvPr>
          <p:cNvCxnSpPr/>
          <p:nvPr/>
        </p:nvCxnSpPr>
        <p:spPr>
          <a:xfrm flipV="1">
            <a:off x="7713133" y="4419600"/>
            <a:ext cx="982134" cy="643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5CCA2C4-80D6-A034-3875-91E83E644DBB}"/>
              </a:ext>
            </a:extLst>
          </p:cNvPr>
          <p:cNvCxnSpPr>
            <a:stCxn id="5" idx="3"/>
            <a:endCxn id="8" idx="1"/>
          </p:cNvCxnSpPr>
          <p:nvPr/>
        </p:nvCxnSpPr>
        <p:spPr>
          <a:xfrm flipV="1">
            <a:off x="4876800" y="3611034"/>
            <a:ext cx="1727200" cy="97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913946E-BD0C-A50B-8046-F4D15F3AEFA9}"/>
              </a:ext>
            </a:extLst>
          </p:cNvPr>
          <p:cNvSpPr txBox="1"/>
          <p:nvPr/>
        </p:nvSpPr>
        <p:spPr>
          <a:xfrm>
            <a:off x="4948767" y="3772328"/>
            <a:ext cx="1595966" cy="307777"/>
          </a:xfrm>
          <a:prstGeom prst="rect">
            <a:avLst/>
          </a:prstGeom>
          <a:noFill/>
        </p:spPr>
        <p:txBody>
          <a:bodyPr wrap="square" rtlCol="0">
            <a:spAutoFit/>
          </a:bodyPr>
          <a:lstStyle/>
          <a:p>
            <a:r>
              <a:rPr lang="en-US" sz="1400" b="1" dirty="0"/>
              <a:t>Source to staging</a:t>
            </a:r>
          </a:p>
        </p:txBody>
      </p:sp>
      <p:sp>
        <p:nvSpPr>
          <p:cNvPr id="20" name="TextBox 19">
            <a:extLst>
              <a:ext uri="{FF2B5EF4-FFF2-40B4-BE49-F238E27FC236}">
                <a16:creationId xmlns:a16="http://schemas.microsoft.com/office/drawing/2014/main" id="{06A8C81A-5FCF-F77B-470F-0D00F2943308}"/>
              </a:ext>
            </a:extLst>
          </p:cNvPr>
          <p:cNvSpPr txBox="1"/>
          <p:nvPr/>
        </p:nvSpPr>
        <p:spPr>
          <a:xfrm>
            <a:off x="7361767" y="5689600"/>
            <a:ext cx="2197100" cy="338554"/>
          </a:xfrm>
          <a:prstGeom prst="rect">
            <a:avLst/>
          </a:prstGeom>
          <a:noFill/>
        </p:spPr>
        <p:txBody>
          <a:bodyPr wrap="square" rtlCol="0">
            <a:spAutoFit/>
          </a:bodyPr>
          <a:lstStyle/>
          <a:p>
            <a:r>
              <a:rPr lang="en-US" sz="1600" b="1" dirty="0"/>
              <a:t>Staging to target</a:t>
            </a:r>
          </a:p>
        </p:txBody>
      </p:sp>
      <p:sp>
        <p:nvSpPr>
          <p:cNvPr id="21" name="Oval 20">
            <a:extLst>
              <a:ext uri="{FF2B5EF4-FFF2-40B4-BE49-F238E27FC236}">
                <a16:creationId xmlns:a16="http://schemas.microsoft.com/office/drawing/2014/main" id="{AD383F82-580E-57A5-FD39-8C13EE6556EB}"/>
              </a:ext>
            </a:extLst>
          </p:cNvPr>
          <p:cNvSpPr/>
          <p:nvPr/>
        </p:nvSpPr>
        <p:spPr>
          <a:xfrm>
            <a:off x="5513918" y="2683934"/>
            <a:ext cx="397933" cy="410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Oval 21">
            <a:extLst>
              <a:ext uri="{FF2B5EF4-FFF2-40B4-BE49-F238E27FC236}">
                <a16:creationId xmlns:a16="http://schemas.microsoft.com/office/drawing/2014/main" id="{EF21590B-F596-BBD8-2DC6-169E6295661A}"/>
              </a:ext>
            </a:extLst>
          </p:cNvPr>
          <p:cNvSpPr/>
          <p:nvPr/>
        </p:nvSpPr>
        <p:spPr>
          <a:xfrm>
            <a:off x="9321799" y="878291"/>
            <a:ext cx="397933" cy="410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3" name="TextBox 22">
            <a:extLst>
              <a:ext uri="{FF2B5EF4-FFF2-40B4-BE49-F238E27FC236}">
                <a16:creationId xmlns:a16="http://schemas.microsoft.com/office/drawing/2014/main" id="{D0779E36-B6B9-0159-6FE8-E56F8D79C631}"/>
              </a:ext>
            </a:extLst>
          </p:cNvPr>
          <p:cNvSpPr txBox="1"/>
          <p:nvPr/>
        </p:nvSpPr>
        <p:spPr>
          <a:xfrm>
            <a:off x="7780868" y="938311"/>
            <a:ext cx="1595966" cy="307777"/>
          </a:xfrm>
          <a:prstGeom prst="rect">
            <a:avLst/>
          </a:prstGeom>
          <a:noFill/>
        </p:spPr>
        <p:txBody>
          <a:bodyPr wrap="square" rtlCol="0">
            <a:spAutoFit/>
          </a:bodyPr>
          <a:lstStyle/>
          <a:p>
            <a:r>
              <a:rPr lang="en-US" sz="1400" b="1" dirty="0"/>
              <a:t>Methods</a:t>
            </a:r>
          </a:p>
        </p:txBody>
      </p:sp>
      <p:pic>
        <p:nvPicPr>
          <p:cNvPr id="4" name="Content Placeholder 11" descr="A logo with a black background">
            <a:extLst>
              <a:ext uri="{FF2B5EF4-FFF2-40B4-BE49-F238E27FC236}">
                <a16:creationId xmlns:a16="http://schemas.microsoft.com/office/drawing/2014/main" id="{07BB1CAD-3D99-B5EC-8DA3-BAD54EBE0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5048" y="69222"/>
            <a:ext cx="2092207" cy="1176866"/>
          </a:xfrm>
          <a:prstGeom prst="rect">
            <a:avLst/>
          </a:prstGeom>
        </p:spPr>
      </p:pic>
      <p:pic>
        <p:nvPicPr>
          <p:cNvPr id="6" name="Picture 5" descr="A white robot with a black background&#10;&#10;Description automatically generated">
            <a:extLst>
              <a:ext uri="{FF2B5EF4-FFF2-40B4-BE49-F238E27FC236}">
                <a16:creationId xmlns:a16="http://schemas.microsoft.com/office/drawing/2014/main" id="{98395279-1CEB-AF20-80FD-FB1AAD58A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044" y="4892279"/>
            <a:ext cx="2092207" cy="2092207"/>
          </a:xfrm>
          <a:prstGeom prst="rect">
            <a:avLst/>
          </a:prstGeom>
        </p:spPr>
      </p:pic>
      <p:pic>
        <p:nvPicPr>
          <p:cNvPr id="7" name="Picture 6" descr="A white toy with black stripes and a white helmet&#10;&#10;Description automatically generated with medium confidence">
            <a:extLst>
              <a:ext uri="{FF2B5EF4-FFF2-40B4-BE49-F238E27FC236}">
                <a16:creationId xmlns:a16="http://schemas.microsoft.com/office/drawing/2014/main" id="{DB8CC202-C2E4-75E1-E593-CE140C21B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3302520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Troubleshoot Error Messages</a:t>
            </a:r>
            <a:br>
              <a:rPr lang="en-US" sz="2600" dirty="0">
                <a:solidFill>
                  <a:srgbClr val="FFFFFF"/>
                </a:solidFill>
              </a:rPr>
            </a:br>
            <a:r>
              <a:rPr lang="en-US" sz="2600" dirty="0">
                <a:solidFill>
                  <a:srgbClr val="FFFFFF"/>
                </a:solidFill>
              </a:rPr>
              <a:t>(Import-Staging)</a:t>
            </a:r>
          </a:p>
        </p:txBody>
      </p:sp>
      <p:sp>
        <p:nvSpPr>
          <p:cNvPr id="9" name="TextBox 8">
            <a:extLst>
              <a:ext uri="{FF2B5EF4-FFF2-40B4-BE49-F238E27FC236}">
                <a16:creationId xmlns:a16="http://schemas.microsoft.com/office/drawing/2014/main" id="{3C70A1C6-8C99-EFC3-86BA-07ECEACF6223}"/>
              </a:ext>
            </a:extLst>
          </p:cNvPr>
          <p:cNvSpPr txBox="1"/>
          <p:nvPr/>
        </p:nvSpPr>
        <p:spPr>
          <a:xfrm>
            <a:off x="3392434" y="330197"/>
            <a:ext cx="8168640" cy="1477328"/>
          </a:xfrm>
          <a:prstGeom prst="rect">
            <a:avLst/>
          </a:prstGeom>
          <a:noFill/>
        </p:spPr>
        <p:txBody>
          <a:bodyPr wrap="square" rtlCol="0">
            <a:spAutoFit/>
          </a:bodyPr>
          <a:lstStyle/>
          <a:p>
            <a:r>
              <a:rPr lang="en-US" b="0" i="0" dirty="0">
                <a:solidFill>
                  <a:srgbClr val="0D0D0D"/>
                </a:solidFill>
                <a:effectLst/>
                <a:highlight>
                  <a:srgbClr val="FFFFFF"/>
                </a:highlight>
                <a:latin typeface="Söhne"/>
              </a:rPr>
              <a:t>The template file for import has either incorrect format configuration:</a:t>
            </a:r>
            <a:br>
              <a:rPr lang="en-US" b="0" i="0" dirty="0">
                <a:solidFill>
                  <a:srgbClr val="0D0D0D"/>
                </a:solidFill>
                <a:effectLst/>
                <a:highlight>
                  <a:srgbClr val="FFFFFF"/>
                </a:highlight>
                <a:latin typeface="Söhne"/>
              </a:rPr>
            </a:br>
            <a:r>
              <a:rPr lang="en-US" b="1" dirty="0"/>
              <a:t>Staging = No</a:t>
            </a:r>
            <a:br>
              <a:rPr lang="en-US" b="1" dirty="0"/>
            </a:br>
            <a:r>
              <a:rPr lang="en-US" b="1" dirty="0"/>
              <a:t>Target = No</a:t>
            </a:r>
            <a:br>
              <a:rPr lang="en-US" dirty="0"/>
            </a:br>
            <a:br>
              <a:rPr lang="en-US" dirty="0"/>
            </a:br>
            <a:r>
              <a:rPr lang="en-US" dirty="0"/>
              <a:t> </a:t>
            </a:r>
          </a:p>
        </p:txBody>
      </p:sp>
      <p:pic>
        <p:nvPicPr>
          <p:cNvPr id="4" name="Picture 3">
            <a:extLst>
              <a:ext uri="{FF2B5EF4-FFF2-40B4-BE49-F238E27FC236}">
                <a16:creationId xmlns:a16="http://schemas.microsoft.com/office/drawing/2014/main" id="{44BD5890-7ABC-0FB2-12ED-95F9F9527071}"/>
              </a:ext>
            </a:extLst>
          </p:cNvPr>
          <p:cNvPicPr>
            <a:picLocks noChangeAspect="1"/>
          </p:cNvPicPr>
          <p:nvPr/>
        </p:nvPicPr>
        <p:blipFill>
          <a:blip r:embed="rId3"/>
          <a:stretch>
            <a:fillRect/>
          </a:stretch>
        </p:blipFill>
        <p:spPr>
          <a:xfrm>
            <a:off x="3466123" y="1528387"/>
            <a:ext cx="5622316" cy="86601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194AFD6D-03C8-04EF-A8F8-15170E854C97}"/>
              </a:ext>
            </a:extLst>
          </p:cNvPr>
          <p:cNvPicPr>
            <a:picLocks noChangeAspect="1"/>
          </p:cNvPicPr>
          <p:nvPr/>
        </p:nvPicPr>
        <p:blipFill>
          <a:blip r:embed="rId4"/>
          <a:stretch>
            <a:fillRect/>
          </a:stretch>
        </p:blipFill>
        <p:spPr>
          <a:xfrm>
            <a:off x="3466123" y="2396863"/>
            <a:ext cx="7025129" cy="2852308"/>
          </a:xfrm>
          <a:prstGeom prst="rect">
            <a:avLst/>
          </a:prstGeom>
        </p:spPr>
      </p:pic>
      <p:pic>
        <p:nvPicPr>
          <p:cNvPr id="13" name="Picture 12">
            <a:extLst>
              <a:ext uri="{FF2B5EF4-FFF2-40B4-BE49-F238E27FC236}">
                <a16:creationId xmlns:a16="http://schemas.microsoft.com/office/drawing/2014/main" id="{4335ECB1-013A-E735-6448-B0232B4781FD}"/>
              </a:ext>
            </a:extLst>
          </p:cNvPr>
          <p:cNvPicPr>
            <a:picLocks noChangeAspect="1"/>
          </p:cNvPicPr>
          <p:nvPr/>
        </p:nvPicPr>
        <p:blipFill>
          <a:blip r:embed="rId5"/>
          <a:stretch>
            <a:fillRect/>
          </a:stretch>
        </p:blipFill>
        <p:spPr>
          <a:xfrm>
            <a:off x="3557156" y="5249171"/>
            <a:ext cx="4337164" cy="158098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group of colorful squares&#10;&#10;Description automatically generated">
            <a:extLst>
              <a:ext uri="{FF2B5EF4-FFF2-40B4-BE49-F238E27FC236}">
                <a16:creationId xmlns:a16="http://schemas.microsoft.com/office/drawing/2014/main" id="{2DDCA60D-55FF-C499-BFD1-04E91279D9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6" name="Content Placeholder 11" descr="A logo with a black background">
            <a:extLst>
              <a:ext uri="{FF2B5EF4-FFF2-40B4-BE49-F238E27FC236}">
                <a16:creationId xmlns:a16="http://schemas.microsoft.com/office/drawing/2014/main" id="{99DE4767-8213-7FBC-33D4-9F4EF2F50B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2799" y="0"/>
            <a:ext cx="2017311" cy="1134737"/>
          </a:xfrm>
          <a:prstGeom prst="rect">
            <a:avLst/>
          </a:prstGeom>
        </p:spPr>
      </p:pic>
      <p:pic>
        <p:nvPicPr>
          <p:cNvPr id="7" name="Picture 6" descr="A white toy with black stripes and a white helmet&#10;&#10;Description automatically generated with medium confidence">
            <a:extLst>
              <a:ext uri="{FF2B5EF4-FFF2-40B4-BE49-F238E27FC236}">
                <a16:creationId xmlns:a16="http://schemas.microsoft.com/office/drawing/2014/main" id="{2511309A-7D4B-50BC-7C69-6C475D1193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1148221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Troubleshoot Error Messages</a:t>
            </a:r>
            <a:br>
              <a:rPr lang="en-US" sz="2600" dirty="0">
                <a:solidFill>
                  <a:srgbClr val="FFFFFF"/>
                </a:solidFill>
              </a:rPr>
            </a:br>
            <a:r>
              <a:rPr lang="en-US" sz="2600" dirty="0">
                <a:solidFill>
                  <a:srgbClr val="FFFFFF"/>
                </a:solidFill>
              </a:rPr>
              <a:t>(Import-Target)</a:t>
            </a:r>
          </a:p>
        </p:txBody>
      </p:sp>
      <p:pic>
        <p:nvPicPr>
          <p:cNvPr id="6" name="Picture 5">
            <a:extLst>
              <a:ext uri="{FF2B5EF4-FFF2-40B4-BE49-F238E27FC236}">
                <a16:creationId xmlns:a16="http://schemas.microsoft.com/office/drawing/2014/main" id="{6B46047F-AE8F-D9D1-8A35-76C4153A58F4}"/>
              </a:ext>
            </a:extLst>
          </p:cNvPr>
          <p:cNvPicPr>
            <a:picLocks noChangeAspect="1"/>
          </p:cNvPicPr>
          <p:nvPr/>
        </p:nvPicPr>
        <p:blipFill>
          <a:blip r:embed="rId2"/>
          <a:stretch>
            <a:fillRect/>
          </a:stretch>
        </p:blipFill>
        <p:spPr>
          <a:xfrm>
            <a:off x="3641865" y="2767004"/>
            <a:ext cx="8369528" cy="1890113"/>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91DA51ED-4C1C-436E-7C68-14C540C13F31}"/>
              </a:ext>
            </a:extLst>
          </p:cNvPr>
          <p:cNvPicPr>
            <a:picLocks noChangeAspect="1"/>
          </p:cNvPicPr>
          <p:nvPr/>
        </p:nvPicPr>
        <p:blipFill>
          <a:blip r:embed="rId3"/>
          <a:stretch>
            <a:fillRect/>
          </a:stretch>
        </p:blipFill>
        <p:spPr>
          <a:xfrm>
            <a:off x="3641865" y="4709578"/>
            <a:ext cx="8438353" cy="983896"/>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9" name="TextBox 8">
            <a:extLst>
              <a:ext uri="{FF2B5EF4-FFF2-40B4-BE49-F238E27FC236}">
                <a16:creationId xmlns:a16="http://schemas.microsoft.com/office/drawing/2014/main" id="{3C70A1C6-8C99-EFC3-86BA-07ECEACF6223}"/>
              </a:ext>
            </a:extLst>
          </p:cNvPr>
          <p:cNvSpPr txBox="1"/>
          <p:nvPr/>
        </p:nvSpPr>
        <p:spPr>
          <a:xfrm>
            <a:off x="3567316" y="357058"/>
            <a:ext cx="8168640" cy="1477328"/>
          </a:xfrm>
          <a:prstGeom prst="rect">
            <a:avLst/>
          </a:prstGeom>
          <a:noFill/>
        </p:spPr>
        <p:txBody>
          <a:bodyPr wrap="square" rtlCol="0">
            <a:spAutoFit/>
          </a:bodyPr>
          <a:lstStyle/>
          <a:p>
            <a:r>
              <a:rPr lang="en-US" b="0" i="0" dirty="0">
                <a:solidFill>
                  <a:srgbClr val="0D0D0D"/>
                </a:solidFill>
                <a:effectLst/>
                <a:highlight>
                  <a:srgbClr val="FFFFFF"/>
                </a:highlight>
                <a:latin typeface="Söhne"/>
              </a:rPr>
              <a:t>The template file for import has incorrect values regarding the D365FO configuration:</a:t>
            </a:r>
            <a:br>
              <a:rPr lang="en-US" b="0" i="0" dirty="0">
                <a:solidFill>
                  <a:srgbClr val="0D0D0D"/>
                </a:solidFill>
                <a:effectLst/>
                <a:highlight>
                  <a:srgbClr val="FFFFFF"/>
                </a:highlight>
                <a:latin typeface="Söhne"/>
              </a:rPr>
            </a:br>
            <a:r>
              <a:rPr lang="en-US" b="1" dirty="0"/>
              <a:t>Staging = Yes</a:t>
            </a:r>
            <a:br>
              <a:rPr lang="en-US" b="1" dirty="0"/>
            </a:br>
            <a:r>
              <a:rPr lang="en-US" b="1" dirty="0"/>
              <a:t>Target = No</a:t>
            </a:r>
            <a:br>
              <a:rPr lang="en-US" dirty="0"/>
            </a:br>
            <a:br>
              <a:rPr lang="en-US" dirty="0"/>
            </a:br>
            <a:r>
              <a:rPr lang="en-US" dirty="0"/>
              <a:t> </a:t>
            </a:r>
          </a:p>
        </p:txBody>
      </p:sp>
      <p:pic>
        <p:nvPicPr>
          <p:cNvPr id="13" name="Picture 12">
            <a:extLst>
              <a:ext uri="{FF2B5EF4-FFF2-40B4-BE49-F238E27FC236}">
                <a16:creationId xmlns:a16="http://schemas.microsoft.com/office/drawing/2014/main" id="{7269629B-B22D-C005-F83C-EAF634412E2C}"/>
              </a:ext>
            </a:extLst>
          </p:cNvPr>
          <p:cNvPicPr>
            <a:picLocks noChangeAspect="1"/>
          </p:cNvPicPr>
          <p:nvPr/>
        </p:nvPicPr>
        <p:blipFill>
          <a:blip r:embed="rId4"/>
          <a:stretch>
            <a:fillRect/>
          </a:stretch>
        </p:blipFill>
        <p:spPr>
          <a:xfrm>
            <a:off x="3641864" y="1547104"/>
            <a:ext cx="8369527" cy="111487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group of colorful squares&#10;&#10;Description automatically generated">
            <a:extLst>
              <a:ext uri="{FF2B5EF4-FFF2-40B4-BE49-F238E27FC236}">
                <a16:creationId xmlns:a16="http://schemas.microsoft.com/office/drawing/2014/main" id="{A80561BC-82F3-71F0-F7DA-8FA5042D4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4" name="Content Placeholder 11" descr="A logo with a black background">
            <a:extLst>
              <a:ext uri="{FF2B5EF4-FFF2-40B4-BE49-F238E27FC236}">
                <a16:creationId xmlns:a16="http://schemas.microsoft.com/office/drawing/2014/main" id="{18D2BC3C-BF16-C0FA-ABDF-5A0D952CEF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4281" y="5919658"/>
            <a:ext cx="1664772" cy="936434"/>
          </a:xfrm>
          <a:prstGeom prst="rect">
            <a:avLst/>
          </a:prstGeom>
        </p:spPr>
      </p:pic>
      <p:pic>
        <p:nvPicPr>
          <p:cNvPr id="5" name="Picture 4" descr="A white toy with black stripes and a white helmet&#10;&#10;Description automatically generated with medium confidence">
            <a:extLst>
              <a:ext uri="{FF2B5EF4-FFF2-40B4-BE49-F238E27FC236}">
                <a16:creationId xmlns:a16="http://schemas.microsoft.com/office/drawing/2014/main" id="{478FF0C5-9432-3B56-7AB2-4FD9243EDF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417297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9787C5-8949-21BA-C0ED-E4EB7A82627B}"/>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0F9026A-3D5D-2114-0B97-45736DC73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108BEB5-B91B-4C5D-4ED1-C044A770B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17F67-FC26-0E2D-599C-28801B94D34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Setup of roles for processing group</a:t>
            </a:r>
          </a:p>
        </p:txBody>
      </p:sp>
      <p:pic>
        <p:nvPicPr>
          <p:cNvPr id="3" name="Picture 2" descr="A group of colorful squares&#10;&#10;Description automatically generated">
            <a:extLst>
              <a:ext uri="{FF2B5EF4-FFF2-40B4-BE49-F238E27FC236}">
                <a16:creationId xmlns:a16="http://schemas.microsoft.com/office/drawing/2014/main" id="{1FD9F67B-9814-1C72-5FEA-B46A9F08F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5" name="Picture 4">
            <a:extLst>
              <a:ext uri="{FF2B5EF4-FFF2-40B4-BE49-F238E27FC236}">
                <a16:creationId xmlns:a16="http://schemas.microsoft.com/office/drawing/2014/main" id="{23418932-101B-CDBD-E98A-EE16D6FED549}"/>
              </a:ext>
            </a:extLst>
          </p:cNvPr>
          <p:cNvPicPr>
            <a:picLocks noChangeAspect="1"/>
          </p:cNvPicPr>
          <p:nvPr/>
        </p:nvPicPr>
        <p:blipFill>
          <a:blip r:embed="rId3"/>
          <a:stretch>
            <a:fillRect/>
          </a:stretch>
        </p:blipFill>
        <p:spPr>
          <a:xfrm>
            <a:off x="3791511" y="2028753"/>
            <a:ext cx="8001411" cy="280049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white toy with black stripes and a white helmet&#10;&#10;Description automatically generated with medium confidence">
            <a:extLst>
              <a:ext uri="{FF2B5EF4-FFF2-40B4-BE49-F238E27FC236}">
                <a16:creationId xmlns:a16="http://schemas.microsoft.com/office/drawing/2014/main" id="{E85034C5-C9E6-A3EC-9F92-BB6CD5CA6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34807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AEBBC-6F37-B2B3-8528-E3C1062E6462}"/>
              </a:ext>
            </a:extLst>
          </p:cNvPr>
          <p:cNvSpPr>
            <a:spLocks noGrp="1"/>
          </p:cNvSpPr>
          <p:nvPr>
            <p:ph type="title"/>
          </p:nvPr>
        </p:nvSpPr>
        <p:spPr>
          <a:xfrm>
            <a:off x="4572001" y="601744"/>
            <a:ext cx="6781800" cy="1338696"/>
          </a:xfrm>
        </p:spPr>
        <p:txBody>
          <a:bodyPr>
            <a:normAutofit/>
          </a:bodyPr>
          <a:lstStyle/>
          <a:p>
            <a:r>
              <a:rPr lang="en-US" dirty="0"/>
              <a:t>Integration</a:t>
            </a:r>
          </a:p>
        </p:txBody>
      </p:sp>
      <p:pic>
        <p:nvPicPr>
          <p:cNvPr id="8" name="Picture 7" descr="Blue blocks and networks technology background">
            <a:extLst>
              <a:ext uri="{FF2B5EF4-FFF2-40B4-BE49-F238E27FC236}">
                <a16:creationId xmlns:a16="http://schemas.microsoft.com/office/drawing/2014/main" id="{DC24E125-5FAF-2DAF-2AA1-BBD9C86F9E82}"/>
              </a:ext>
            </a:extLst>
          </p:cNvPr>
          <p:cNvPicPr>
            <a:picLocks noChangeAspect="1"/>
          </p:cNvPicPr>
          <p:nvPr/>
        </p:nvPicPr>
        <p:blipFill rotWithShape="1">
          <a:blip r:embed="rId3"/>
          <a:srcRect l="19146" r="50057" b="-446"/>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E41E3BE6-050F-7669-2F78-7F5E42BF8268}"/>
              </a:ext>
            </a:extLst>
          </p:cNvPr>
          <p:cNvSpPr>
            <a:spLocks noGrp="1"/>
          </p:cNvSpPr>
          <p:nvPr>
            <p:ph idx="1"/>
          </p:nvPr>
        </p:nvSpPr>
        <p:spPr>
          <a:xfrm>
            <a:off x="4572001" y="2201958"/>
            <a:ext cx="6781800" cy="3900730"/>
          </a:xfrm>
        </p:spPr>
        <p:txBody>
          <a:bodyPr anchor="t">
            <a:normAutofit/>
          </a:bodyPr>
          <a:lstStyle/>
          <a:p>
            <a:r>
              <a:rPr lang="en-US" sz="1900" b="1" dirty="0"/>
              <a:t>Synchronous: </a:t>
            </a:r>
            <a:r>
              <a:rPr lang="en-US" sz="2000" dirty="0"/>
              <a:t>Data entities allow for the exposure of public application programming interfaces (APIs) on entities, facilitating synchronous services. These synchronous services serve various purposes, including Office integration and third-party mobile applications. Synchronous integrations stand out for their ability to provide real-time data exchanges.</a:t>
            </a:r>
          </a:p>
          <a:p>
            <a:pPr marL="0" indent="0">
              <a:buNone/>
            </a:pPr>
            <a:endParaRPr lang="en-US" sz="1900" dirty="0"/>
          </a:p>
          <a:p>
            <a:r>
              <a:rPr lang="en-US" sz="1900" b="1" dirty="0"/>
              <a:t>Asynchronous: </a:t>
            </a:r>
            <a:r>
              <a:rPr lang="en-US" sz="2000" dirty="0"/>
              <a:t>It is designed for scenarios where an immediate response isn't critical, primarily focusing on handling large volumes of data. Some examples include interactive file-based import/export and recurring integrations via files or queues.</a:t>
            </a:r>
            <a:endParaRPr lang="en-US" sz="2200" dirty="0"/>
          </a:p>
        </p:txBody>
      </p:sp>
      <p:pic>
        <p:nvPicPr>
          <p:cNvPr id="5" name="Content Placeholder 11" descr="A logo with a black background">
            <a:extLst>
              <a:ext uri="{FF2B5EF4-FFF2-40B4-BE49-F238E27FC236}">
                <a16:creationId xmlns:a16="http://schemas.microsoft.com/office/drawing/2014/main" id="{D96D935A-733F-8E52-8FFE-79FB5C252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7005" y="0"/>
            <a:ext cx="2544038" cy="1431021"/>
          </a:xfrm>
          <a:prstGeom prst="rect">
            <a:avLst/>
          </a:prstGeom>
        </p:spPr>
      </p:pic>
      <p:pic>
        <p:nvPicPr>
          <p:cNvPr id="6" name="Picture 5" descr="A group of colorful squares&#10;&#10;Description automatically generated">
            <a:extLst>
              <a:ext uri="{FF2B5EF4-FFF2-40B4-BE49-F238E27FC236}">
                <a16:creationId xmlns:a16="http://schemas.microsoft.com/office/drawing/2014/main" id="{11B6E9F7-C570-4768-F990-519E03B02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Tree>
    <p:extLst>
      <p:ext uri="{BB962C8B-B14F-4D97-AF65-F5344CB8AC3E}">
        <p14:creationId xmlns:p14="http://schemas.microsoft.com/office/powerpoint/2010/main" val="278233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598FF-5A08-FE4C-5276-248BF48C3C1A}"/>
              </a:ext>
            </a:extLst>
          </p:cNvPr>
          <p:cNvSpPr>
            <a:spLocks noGrp="1"/>
          </p:cNvSpPr>
          <p:nvPr>
            <p:ph type="title"/>
          </p:nvPr>
        </p:nvSpPr>
        <p:spPr>
          <a:xfrm>
            <a:off x="572493" y="238539"/>
            <a:ext cx="11047013" cy="1434415"/>
          </a:xfrm>
        </p:spPr>
        <p:txBody>
          <a:bodyPr vert="horz" lIns="91440" tIns="45720" rIns="91440" bIns="45720" rtlCol="0" anchor="b" anchorCtr="0">
            <a:normAutofit/>
          </a:bodyPr>
          <a:lstStyle/>
          <a:p>
            <a:r>
              <a:rPr lang="en-US" sz="5400" b="1"/>
              <a:t>Data Management Framework</a:t>
            </a:r>
          </a:p>
        </p:txBody>
      </p:sp>
      <p:sp>
        <p:nvSpPr>
          <p:cNvPr id="18"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B224168-B465-2550-AA39-5EAF37C171B0}"/>
              </a:ext>
            </a:extLst>
          </p:cNvPr>
          <p:cNvSpPr txBox="1"/>
          <p:nvPr/>
        </p:nvSpPr>
        <p:spPr bwMode="auto">
          <a:xfrm>
            <a:off x="452445" y="2093291"/>
            <a:ext cx="5848993" cy="2954655"/>
          </a:xfrm>
          <a:prstGeom prst="rect">
            <a:avLst/>
          </a:prstGeom>
          <a:noFill/>
          <a:ln w="9525" algn="ctr">
            <a:noFill/>
            <a:miter lim="800000"/>
            <a:headEnd/>
            <a:tailEnd/>
          </a:ln>
          <a:effectLst/>
        </p:spPr>
        <p:txBody>
          <a:bodyPr wrap="square" lIns="0" tIns="0" rIns="0" bIns="0" rtlCol="0">
            <a:spAutoFit/>
          </a:bodyPr>
          <a:lstStyle/>
          <a:p>
            <a:pPr marL="0" indent="0">
              <a:spcAft>
                <a:spcPts val="600"/>
              </a:spcAft>
              <a:buNone/>
            </a:pPr>
            <a:r>
              <a:rPr lang="en-US" sz="2400"/>
              <a:t>DMF can be used to import, export, and copy data into legal entities. DMF is purposefully designed to assist data migration in D365FO. DMF Can be used to import, export, copy data (setup and configurations) across legal entities, and integration. This can be used for high volume of data since it is compatible to be run through batch job.</a:t>
            </a:r>
          </a:p>
        </p:txBody>
      </p:sp>
      <p:graphicFrame>
        <p:nvGraphicFramePr>
          <p:cNvPr id="4" name="Diagram 3">
            <a:extLst>
              <a:ext uri="{FF2B5EF4-FFF2-40B4-BE49-F238E27FC236}">
                <a16:creationId xmlns:a16="http://schemas.microsoft.com/office/drawing/2014/main" id="{86AC08FE-F5F7-FE37-CAD6-DCFC9B0B1AE3}"/>
              </a:ext>
            </a:extLst>
          </p:cNvPr>
          <p:cNvGraphicFramePr/>
          <p:nvPr>
            <p:extLst>
              <p:ext uri="{D42A27DB-BD31-4B8C-83A1-F6EECF244321}">
                <p14:modId xmlns:p14="http://schemas.microsoft.com/office/powerpoint/2010/main" val="163487980"/>
              </p:ext>
            </p:extLst>
          </p:nvPr>
        </p:nvGraphicFramePr>
        <p:xfrm>
          <a:off x="6094476" y="1826021"/>
          <a:ext cx="6376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B0DEA8E-FCAC-4F2E-8729-88E064F6EA37}"/>
              </a:ext>
            </a:extLst>
          </p:cNvPr>
          <p:cNvPicPr>
            <a:picLocks noChangeAspect="1"/>
          </p:cNvPicPr>
          <p:nvPr/>
        </p:nvPicPr>
        <p:blipFill>
          <a:blip r:embed="rId8"/>
          <a:stretch>
            <a:fillRect/>
          </a:stretch>
        </p:blipFill>
        <p:spPr>
          <a:xfrm>
            <a:off x="0" y="5950981"/>
            <a:ext cx="12192000" cy="917179"/>
          </a:xfrm>
          <a:prstGeom prst="rect">
            <a:avLst/>
          </a:prstGeom>
        </p:spPr>
      </p:pic>
      <p:pic>
        <p:nvPicPr>
          <p:cNvPr id="5" name="Content Placeholder 11" descr="A logo with a black background">
            <a:extLst>
              <a:ext uri="{FF2B5EF4-FFF2-40B4-BE49-F238E27FC236}">
                <a16:creationId xmlns:a16="http://schemas.microsoft.com/office/drawing/2014/main" id="{4FC9052B-BDCC-F3CC-3A8D-8558231240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9875" y="-10160"/>
            <a:ext cx="3751522" cy="2110231"/>
          </a:xfrm>
          <a:prstGeom prst="rect">
            <a:avLst/>
          </a:prstGeom>
        </p:spPr>
      </p:pic>
    </p:spTree>
    <p:extLst>
      <p:ext uri="{BB962C8B-B14F-4D97-AF65-F5344CB8AC3E}">
        <p14:creationId xmlns:p14="http://schemas.microsoft.com/office/powerpoint/2010/main" val="1258182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27E93-5654-B934-A588-0761B53352DB}"/>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Integration components</a:t>
            </a:r>
          </a:p>
        </p:txBody>
      </p:sp>
      <p:pic>
        <p:nvPicPr>
          <p:cNvPr id="13" name="Picture 12">
            <a:extLst>
              <a:ext uri="{FF2B5EF4-FFF2-40B4-BE49-F238E27FC236}">
                <a16:creationId xmlns:a16="http://schemas.microsoft.com/office/drawing/2014/main" id="{37BB30CE-10C2-5D09-B52D-174F46F48D8D}"/>
              </a:ext>
            </a:extLst>
          </p:cNvPr>
          <p:cNvPicPr>
            <a:picLocks noChangeAspect="1"/>
          </p:cNvPicPr>
          <p:nvPr/>
        </p:nvPicPr>
        <p:blipFill>
          <a:blip r:embed="rId3"/>
          <a:stretch>
            <a:fillRect/>
          </a:stretch>
        </p:blipFill>
        <p:spPr>
          <a:xfrm>
            <a:off x="1205767" y="1502507"/>
            <a:ext cx="9780465" cy="520809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6" name="TextBox 45">
            <a:extLst>
              <a:ext uri="{FF2B5EF4-FFF2-40B4-BE49-F238E27FC236}">
                <a16:creationId xmlns:a16="http://schemas.microsoft.com/office/drawing/2014/main" id="{A317A77B-880B-8E11-3B01-4068712F760D}"/>
              </a:ext>
            </a:extLst>
          </p:cNvPr>
          <p:cNvSpPr txBox="1"/>
          <p:nvPr/>
        </p:nvSpPr>
        <p:spPr>
          <a:xfrm rot="5400000">
            <a:off x="9661631" y="4968682"/>
            <a:ext cx="4683314" cy="200055"/>
          </a:xfrm>
          <a:prstGeom prst="rect">
            <a:avLst/>
          </a:prstGeom>
          <a:noFill/>
          <a:ln>
            <a:noFill/>
          </a:ln>
        </p:spPr>
        <p:txBody>
          <a:bodyPr wrap="square" rtlCol="0">
            <a:spAutoFit/>
          </a:bodyPr>
          <a:lstStyle/>
          <a:p>
            <a:r>
              <a:rPr lang="en-US" sz="700" dirty="0"/>
              <a:t>Reference: </a:t>
            </a:r>
            <a:r>
              <a:rPr lang="en-US" sz="700" dirty="0">
                <a:hlinkClick r:id="rId4"/>
              </a:rPr>
              <a:t>TechTalk Integration patterns finance and operations apps - Dynamics 365 | Microsoft Learn</a:t>
            </a:r>
            <a:endParaRPr lang="en-US" sz="700" dirty="0"/>
          </a:p>
        </p:txBody>
      </p:sp>
      <p:pic>
        <p:nvPicPr>
          <p:cNvPr id="4" name="Picture 3" descr="A group of colorful squares&#10;&#10;Description automatically generated">
            <a:extLst>
              <a:ext uri="{FF2B5EF4-FFF2-40B4-BE49-F238E27FC236}">
                <a16:creationId xmlns:a16="http://schemas.microsoft.com/office/drawing/2014/main" id="{145FEF28-071D-BA70-C7AB-A280727D90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5" name="Content Placeholder 11" descr="A logo with a black background">
            <a:extLst>
              <a:ext uri="{FF2B5EF4-FFF2-40B4-BE49-F238E27FC236}">
                <a16:creationId xmlns:a16="http://schemas.microsoft.com/office/drawing/2014/main" id="{4AA51381-E2DB-C2FC-F6A3-5760AB1BD0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3184" y="84008"/>
            <a:ext cx="1160076" cy="652543"/>
          </a:xfrm>
          <a:prstGeom prst="rect">
            <a:avLst/>
          </a:prstGeom>
        </p:spPr>
      </p:pic>
      <p:pic>
        <p:nvPicPr>
          <p:cNvPr id="6" name="Picture 5" descr="A toy figure with a black mask and a black helmet&#10;&#10;Description automatically generated with medium confidence">
            <a:extLst>
              <a:ext uri="{FF2B5EF4-FFF2-40B4-BE49-F238E27FC236}">
                <a16:creationId xmlns:a16="http://schemas.microsoft.com/office/drawing/2014/main" id="{54F4F8A6-3E7E-A6B5-7958-6311AB041B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3575" y="5068709"/>
            <a:ext cx="779685" cy="1839303"/>
          </a:xfrm>
          <a:prstGeom prst="rect">
            <a:avLst/>
          </a:prstGeom>
        </p:spPr>
      </p:pic>
    </p:spTree>
    <p:extLst>
      <p:ext uri="{BB962C8B-B14F-4D97-AF65-F5344CB8AC3E}">
        <p14:creationId xmlns:p14="http://schemas.microsoft.com/office/powerpoint/2010/main" val="772600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Recurring integrations</a:t>
            </a:r>
          </a:p>
        </p:txBody>
      </p:sp>
      <p:pic>
        <p:nvPicPr>
          <p:cNvPr id="4" name="Picture 3">
            <a:extLst>
              <a:ext uri="{FF2B5EF4-FFF2-40B4-BE49-F238E27FC236}">
                <a16:creationId xmlns:a16="http://schemas.microsoft.com/office/drawing/2014/main" id="{5F479E14-842A-1315-6E4C-B2A5FB071803}"/>
              </a:ext>
            </a:extLst>
          </p:cNvPr>
          <p:cNvPicPr>
            <a:picLocks noChangeAspect="1"/>
          </p:cNvPicPr>
          <p:nvPr/>
        </p:nvPicPr>
        <p:blipFill>
          <a:blip r:embed="rId3"/>
          <a:stretch>
            <a:fillRect/>
          </a:stretch>
        </p:blipFill>
        <p:spPr>
          <a:xfrm>
            <a:off x="4038600" y="1432581"/>
            <a:ext cx="7188199" cy="3989449"/>
          </a:xfrm>
          <a:prstGeom prst="rect">
            <a:avLst/>
          </a:prstGeom>
        </p:spPr>
      </p:pic>
      <p:sp>
        <p:nvSpPr>
          <p:cNvPr id="5" name="TextBox 4">
            <a:extLst>
              <a:ext uri="{FF2B5EF4-FFF2-40B4-BE49-F238E27FC236}">
                <a16:creationId xmlns:a16="http://schemas.microsoft.com/office/drawing/2014/main" id="{89EF6B39-9AB1-B274-038F-CA19434144EC}"/>
              </a:ext>
            </a:extLst>
          </p:cNvPr>
          <p:cNvSpPr txBox="1"/>
          <p:nvPr/>
        </p:nvSpPr>
        <p:spPr>
          <a:xfrm>
            <a:off x="5901954" y="5506720"/>
            <a:ext cx="4186926" cy="215444"/>
          </a:xfrm>
          <a:prstGeom prst="rect">
            <a:avLst/>
          </a:prstGeom>
          <a:noFill/>
        </p:spPr>
        <p:txBody>
          <a:bodyPr wrap="square" rtlCol="0">
            <a:spAutoFit/>
          </a:bodyPr>
          <a:lstStyle/>
          <a:p>
            <a:r>
              <a:rPr lang="en-US" sz="700" dirty="0"/>
              <a:t>Reference: </a:t>
            </a:r>
            <a:r>
              <a:rPr lang="en-US" sz="800" dirty="0">
                <a:hlinkClick r:id="rId4"/>
              </a:rPr>
              <a:t>Recurring integrations - Finance &amp; Operations | Dynamics 365 | Microsoft Learn</a:t>
            </a:r>
            <a:endParaRPr lang="en-US" sz="700" dirty="0"/>
          </a:p>
        </p:txBody>
      </p:sp>
      <p:pic>
        <p:nvPicPr>
          <p:cNvPr id="6" name="Picture 5" descr="A group of colorful squares&#10;&#10;Description automatically generated">
            <a:extLst>
              <a:ext uri="{FF2B5EF4-FFF2-40B4-BE49-F238E27FC236}">
                <a16:creationId xmlns:a16="http://schemas.microsoft.com/office/drawing/2014/main" id="{D4B661F2-A43B-5A82-B0CA-ABF6DC1CB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7" name="Content Placeholder 11" descr="A logo with a black background">
            <a:extLst>
              <a:ext uri="{FF2B5EF4-FFF2-40B4-BE49-F238E27FC236}">
                <a16:creationId xmlns:a16="http://schemas.microsoft.com/office/drawing/2014/main" id="{C7C2BDF2-CA2A-77A0-3475-5A2CBEC94C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7962" y="0"/>
            <a:ext cx="2544038" cy="1431021"/>
          </a:xfrm>
          <a:prstGeom prst="rect">
            <a:avLst/>
          </a:prstGeom>
        </p:spPr>
      </p:pic>
      <p:pic>
        <p:nvPicPr>
          <p:cNvPr id="8" name="Picture 7" descr="A white toy with black stripes and a white helmet&#10;&#10;Description automatically generated with medium confidence">
            <a:extLst>
              <a:ext uri="{FF2B5EF4-FFF2-40B4-BE49-F238E27FC236}">
                <a16:creationId xmlns:a16="http://schemas.microsoft.com/office/drawing/2014/main" id="{A6AA9865-3B6B-9701-B4CB-57C952175C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3636764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8EFDB-1E98-3A05-0B59-DD494557F786}"/>
              </a:ext>
            </a:extLst>
          </p:cNvPr>
          <p:cNvPicPr>
            <a:picLocks noChangeAspect="1"/>
          </p:cNvPicPr>
          <p:nvPr/>
        </p:nvPicPr>
        <p:blipFill>
          <a:blip r:embed="rId2"/>
          <a:stretch>
            <a:fillRect/>
          </a:stretch>
        </p:blipFill>
        <p:spPr>
          <a:xfrm>
            <a:off x="375571" y="922384"/>
            <a:ext cx="11440858" cy="5013233"/>
          </a:xfrm>
          <a:prstGeom prst="rect">
            <a:avLst/>
          </a:prstGeom>
        </p:spPr>
      </p:pic>
      <p:pic>
        <p:nvPicPr>
          <p:cNvPr id="4" name="Content Placeholder 11" descr="A logo with a black background">
            <a:extLst>
              <a:ext uri="{FF2B5EF4-FFF2-40B4-BE49-F238E27FC236}">
                <a16:creationId xmlns:a16="http://schemas.microsoft.com/office/drawing/2014/main" id="{70697205-C9C3-5AEB-E47D-40DE2B8FB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2576" y="0"/>
            <a:ext cx="1686064" cy="948411"/>
          </a:xfrm>
          <a:prstGeom prst="rect">
            <a:avLst/>
          </a:prstGeom>
        </p:spPr>
      </p:pic>
      <p:pic>
        <p:nvPicPr>
          <p:cNvPr id="5" name="Picture 4">
            <a:extLst>
              <a:ext uri="{FF2B5EF4-FFF2-40B4-BE49-F238E27FC236}">
                <a16:creationId xmlns:a16="http://schemas.microsoft.com/office/drawing/2014/main" id="{F6087445-EC4C-E620-9B5E-F5D1108A8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421" y="5345138"/>
            <a:ext cx="1310726" cy="15128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oup of colorful squares&#10;&#10;Description automatically generated">
            <a:extLst>
              <a:ext uri="{FF2B5EF4-FFF2-40B4-BE49-F238E27FC236}">
                <a16:creationId xmlns:a16="http://schemas.microsoft.com/office/drawing/2014/main" id="{96867466-A78E-57DE-73BA-CA50AEFA7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Tree>
    <p:extLst>
      <p:ext uri="{BB962C8B-B14F-4D97-AF65-F5344CB8AC3E}">
        <p14:creationId xmlns:p14="http://schemas.microsoft.com/office/powerpoint/2010/main" val="2814381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5F0212-8BE8-D9CC-217F-89A3792096CE}"/>
              </a:ext>
            </a:extLst>
          </p:cNvPr>
          <p:cNvPicPr>
            <a:picLocks noChangeAspect="1"/>
          </p:cNvPicPr>
          <p:nvPr/>
        </p:nvPicPr>
        <p:blipFill>
          <a:blip r:embed="rId3"/>
          <a:stretch>
            <a:fillRect/>
          </a:stretch>
        </p:blipFill>
        <p:spPr>
          <a:xfrm>
            <a:off x="1593826" y="0"/>
            <a:ext cx="9004348" cy="6858000"/>
          </a:xfrm>
          <a:prstGeom prst="rect">
            <a:avLst/>
          </a:prstGeom>
        </p:spPr>
      </p:pic>
      <p:pic>
        <p:nvPicPr>
          <p:cNvPr id="4" name="Content Placeholder 11" descr="A logo with a black background">
            <a:extLst>
              <a:ext uri="{FF2B5EF4-FFF2-40B4-BE49-F238E27FC236}">
                <a16:creationId xmlns:a16="http://schemas.microsoft.com/office/drawing/2014/main" id="{EAF3C05A-BD3C-0F01-5FBC-C80B3F425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345" y="111512"/>
            <a:ext cx="1506655" cy="847493"/>
          </a:xfrm>
          <a:prstGeom prst="rect">
            <a:avLst/>
          </a:prstGeom>
        </p:spPr>
      </p:pic>
      <p:pic>
        <p:nvPicPr>
          <p:cNvPr id="5" name="Picture 4" descr="A white robot with a black background&#10;&#10;Description automatically generated">
            <a:extLst>
              <a:ext uri="{FF2B5EF4-FFF2-40B4-BE49-F238E27FC236}">
                <a16:creationId xmlns:a16="http://schemas.microsoft.com/office/drawing/2014/main" id="{BA2FBEE6-9528-62C9-F178-B7DD0089DD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1713" y="5240467"/>
            <a:ext cx="1732198" cy="1732198"/>
          </a:xfrm>
          <a:prstGeom prst="rect">
            <a:avLst/>
          </a:prstGeom>
        </p:spPr>
      </p:pic>
      <p:pic>
        <p:nvPicPr>
          <p:cNvPr id="6" name="Picture 5" descr="A group of colorful squares&#10;&#10;Description automatically generated">
            <a:extLst>
              <a:ext uri="{FF2B5EF4-FFF2-40B4-BE49-F238E27FC236}">
                <a16:creationId xmlns:a16="http://schemas.microsoft.com/office/drawing/2014/main" id="{F2B22661-5D9B-4BDB-322F-CFB87272C3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Tree>
    <p:extLst>
      <p:ext uri="{BB962C8B-B14F-4D97-AF65-F5344CB8AC3E}">
        <p14:creationId xmlns:p14="http://schemas.microsoft.com/office/powerpoint/2010/main" val="2874556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Dual-write</a:t>
            </a:r>
          </a:p>
        </p:txBody>
      </p:sp>
      <p:sp>
        <p:nvSpPr>
          <p:cNvPr id="5" name="TextBox 4">
            <a:extLst>
              <a:ext uri="{FF2B5EF4-FFF2-40B4-BE49-F238E27FC236}">
                <a16:creationId xmlns:a16="http://schemas.microsoft.com/office/drawing/2014/main" id="{89EF6B39-9AB1-B274-038F-CA19434144EC}"/>
              </a:ext>
            </a:extLst>
          </p:cNvPr>
          <p:cNvSpPr txBox="1"/>
          <p:nvPr/>
        </p:nvSpPr>
        <p:spPr>
          <a:xfrm>
            <a:off x="5901954" y="5506720"/>
            <a:ext cx="4186926" cy="215444"/>
          </a:xfrm>
          <a:prstGeom prst="rect">
            <a:avLst/>
          </a:prstGeom>
          <a:noFill/>
        </p:spPr>
        <p:txBody>
          <a:bodyPr wrap="square" rtlCol="0">
            <a:spAutoFit/>
          </a:bodyPr>
          <a:lstStyle/>
          <a:p>
            <a:r>
              <a:rPr lang="en-US" sz="700" dirty="0"/>
              <a:t>Reference: </a:t>
            </a:r>
            <a:r>
              <a:rPr lang="en-US" sz="800" dirty="0">
                <a:hlinkClick r:id="rId3"/>
              </a:rPr>
              <a:t>Dual-write overview - Finance &amp; Operations | Dynamics 365 | Microsoft Learn</a:t>
            </a:r>
            <a:endParaRPr lang="en-US" sz="700" dirty="0"/>
          </a:p>
        </p:txBody>
      </p:sp>
      <p:pic>
        <p:nvPicPr>
          <p:cNvPr id="6" name="Picture 5">
            <a:extLst>
              <a:ext uri="{FF2B5EF4-FFF2-40B4-BE49-F238E27FC236}">
                <a16:creationId xmlns:a16="http://schemas.microsoft.com/office/drawing/2014/main" id="{2FCE3A39-E066-853A-99F0-913AB67D2396}"/>
              </a:ext>
            </a:extLst>
          </p:cNvPr>
          <p:cNvPicPr>
            <a:picLocks noChangeAspect="1"/>
          </p:cNvPicPr>
          <p:nvPr/>
        </p:nvPicPr>
        <p:blipFill>
          <a:blip r:embed="rId4"/>
          <a:stretch>
            <a:fillRect/>
          </a:stretch>
        </p:blipFill>
        <p:spPr>
          <a:xfrm>
            <a:off x="4215394" y="2223600"/>
            <a:ext cx="6803600" cy="2410799"/>
          </a:xfrm>
          <a:prstGeom prst="rect">
            <a:avLst/>
          </a:prstGeom>
        </p:spPr>
      </p:pic>
      <p:pic>
        <p:nvPicPr>
          <p:cNvPr id="4" name="Picture 3" descr="A group of colorful squares&#10;&#10;Description automatically generated">
            <a:extLst>
              <a:ext uri="{FF2B5EF4-FFF2-40B4-BE49-F238E27FC236}">
                <a16:creationId xmlns:a16="http://schemas.microsoft.com/office/drawing/2014/main" id="{C9105306-C31D-EF34-7EF1-8F052CE33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7" name="Content Placeholder 11" descr="A logo with a black background">
            <a:extLst>
              <a:ext uri="{FF2B5EF4-FFF2-40B4-BE49-F238E27FC236}">
                <a16:creationId xmlns:a16="http://schemas.microsoft.com/office/drawing/2014/main" id="{F467A819-7111-36E0-AC98-BD46469FE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8880" y="83686"/>
            <a:ext cx="2019265" cy="1135836"/>
          </a:xfrm>
          <a:prstGeom prst="rect">
            <a:avLst/>
          </a:prstGeom>
        </p:spPr>
      </p:pic>
      <p:pic>
        <p:nvPicPr>
          <p:cNvPr id="8" name="Picture 7" descr="A white toy with black stripes and a white helmet&#10;&#10;Description automatically generated with medium confidence">
            <a:extLst>
              <a:ext uri="{FF2B5EF4-FFF2-40B4-BE49-F238E27FC236}">
                <a16:creationId xmlns:a16="http://schemas.microsoft.com/office/drawing/2014/main" id="{65E10217-5548-8721-B0CF-59B409CCCA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294153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71141-76D4-CA05-E72F-5C0C4415A032}"/>
              </a:ext>
            </a:extLst>
          </p:cNvPr>
          <p:cNvPicPr>
            <a:picLocks noChangeAspect="1"/>
          </p:cNvPicPr>
          <p:nvPr/>
        </p:nvPicPr>
        <p:blipFill>
          <a:blip r:embed="rId2"/>
          <a:stretch>
            <a:fillRect/>
          </a:stretch>
        </p:blipFill>
        <p:spPr>
          <a:xfrm>
            <a:off x="5524" y="748047"/>
            <a:ext cx="12180952" cy="5361905"/>
          </a:xfrm>
          <a:prstGeom prst="rect">
            <a:avLst/>
          </a:prstGeom>
        </p:spPr>
      </p:pic>
      <p:pic>
        <p:nvPicPr>
          <p:cNvPr id="4" name="Content Placeholder 11" descr="A logo with a black background">
            <a:extLst>
              <a:ext uri="{FF2B5EF4-FFF2-40B4-BE49-F238E27FC236}">
                <a16:creationId xmlns:a16="http://schemas.microsoft.com/office/drawing/2014/main" id="{9668D0D3-1A19-7B46-D6DC-6B45FF507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381" y="25448"/>
            <a:ext cx="1284620" cy="722599"/>
          </a:xfrm>
          <a:prstGeom prst="rect">
            <a:avLst/>
          </a:prstGeom>
        </p:spPr>
      </p:pic>
      <p:pic>
        <p:nvPicPr>
          <p:cNvPr id="5" name="Picture 4" descr="A group of colorful squares&#10;&#10;Description automatically generated">
            <a:extLst>
              <a:ext uri="{FF2B5EF4-FFF2-40B4-BE49-F238E27FC236}">
                <a16:creationId xmlns:a16="http://schemas.microsoft.com/office/drawing/2014/main" id="{410D65D1-9947-2D4B-9DC9-5B3E592F9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Tree>
    <p:extLst>
      <p:ext uri="{BB962C8B-B14F-4D97-AF65-F5344CB8AC3E}">
        <p14:creationId xmlns:p14="http://schemas.microsoft.com/office/powerpoint/2010/main" val="4923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FB04-FD3D-25F3-12B1-194CE4F3436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52AE5B5-0D43-5BFD-1F10-6DC35D330A8A}"/>
              </a:ext>
            </a:extLst>
          </p:cNvPr>
          <p:cNvPicPr>
            <a:picLocks noChangeAspect="1"/>
          </p:cNvPicPr>
          <p:nvPr/>
        </p:nvPicPr>
        <p:blipFill>
          <a:blip r:embed="rId2"/>
          <a:stretch>
            <a:fillRect/>
          </a:stretch>
        </p:blipFill>
        <p:spPr>
          <a:xfrm>
            <a:off x="0" y="176027"/>
            <a:ext cx="12192000" cy="6316848"/>
          </a:xfrm>
          <a:prstGeom prst="rect">
            <a:avLst/>
          </a:prstGeom>
        </p:spPr>
      </p:pic>
      <p:pic>
        <p:nvPicPr>
          <p:cNvPr id="4" name="Picture 3" descr="A group of colorful squares&#10;&#10;Description automatically generated">
            <a:extLst>
              <a:ext uri="{FF2B5EF4-FFF2-40B4-BE49-F238E27FC236}">
                <a16:creationId xmlns:a16="http://schemas.microsoft.com/office/drawing/2014/main" id="{84345737-B53D-AC3C-A145-82C30888C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55" y="6367650"/>
            <a:ext cx="472256" cy="472256"/>
          </a:xfrm>
          <a:prstGeom prst="rect">
            <a:avLst/>
          </a:prstGeom>
        </p:spPr>
      </p:pic>
    </p:spTree>
    <p:extLst>
      <p:ext uri="{BB962C8B-B14F-4D97-AF65-F5344CB8AC3E}">
        <p14:creationId xmlns:p14="http://schemas.microsoft.com/office/powerpoint/2010/main" val="6700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0AB02-9776-89D3-1A2D-F117D860553F}"/>
              </a:ext>
            </a:extLst>
          </p:cNvPr>
          <p:cNvPicPr>
            <a:picLocks noChangeAspect="1"/>
          </p:cNvPicPr>
          <p:nvPr/>
        </p:nvPicPr>
        <p:blipFill>
          <a:blip r:embed="rId2"/>
          <a:stretch>
            <a:fillRect/>
          </a:stretch>
        </p:blipFill>
        <p:spPr>
          <a:xfrm>
            <a:off x="1331495" y="0"/>
            <a:ext cx="9529010" cy="6858000"/>
          </a:xfrm>
          <a:prstGeom prst="rect">
            <a:avLst/>
          </a:prstGeom>
        </p:spPr>
      </p:pic>
      <p:pic>
        <p:nvPicPr>
          <p:cNvPr id="3" name="Content Placeholder 11" descr="A logo with a black background">
            <a:extLst>
              <a:ext uri="{FF2B5EF4-FFF2-40B4-BE49-F238E27FC236}">
                <a16:creationId xmlns:a16="http://schemas.microsoft.com/office/drawing/2014/main" id="{6173286C-FEE5-7BAD-F74E-DCA8FAFC5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995" y="0"/>
            <a:ext cx="1467005" cy="825190"/>
          </a:xfrm>
          <a:prstGeom prst="rect">
            <a:avLst/>
          </a:prstGeom>
        </p:spPr>
      </p:pic>
      <p:pic>
        <p:nvPicPr>
          <p:cNvPr id="5" name="Picture 4" descr="A group of colorful squares&#10;&#10;Description automatically generated">
            <a:extLst>
              <a:ext uri="{FF2B5EF4-FFF2-40B4-BE49-F238E27FC236}">
                <a16:creationId xmlns:a16="http://schemas.microsoft.com/office/drawing/2014/main" id="{37F474E7-5001-C3A5-DD4D-89E5F1B6B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Tree>
    <p:extLst>
      <p:ext uri="{BB962C8B-B14F-4D97-AF65-F5344CB8AC3E}">
        <p14:creationId xmlns:p14="http://schemas.microsoft.com/office/powerpoint/2010/main" val="166632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56070EF-F6A1-6D07-FB18-654736D865A4}"/>
              </a:ext>
            </a:extLst>
          </p:cNvPr>
          <p:cNvGrpSpPr/>
          <p:nvPr/>
        </p:nvGrpSpPr>
        <p:grpSpPr>
          <a:xfrm>
            <a:off x="0" y="0"/>
            <a:ext cx="12192000" cy="6858000"/>
            <a:chOff x="0" y="0"/>
            <a:chExt cx="12192000" cy="6858000"/>
          </a:xfrm>
        </p:grpSpPr>
        <p:pic>
          <p:nvPicPr>
            <p:cNvPr id="6" name="Picture 5">
              <a:extLst>
                <a:ext uri="{FF2B5EF4-FFF2-40B4-BE49-F238E27FC236}">
                  <a16:creationId xmlns:a16="http://schemas.microsoft.com/office/drawing/2014/main" id="{0043AE8A-92FB-49EE-43A7-ED28C452C69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Picture 6" descr="Background pattern&#10;&#10;Description automatically generated">
              <a:extLst>
                <a:ext uri="{FF2B5EF4-FFF2-40B4-BE49-F238E27FC236}">
                  <a16:creationId xmlns:a16="http://schemas.microsoft.com/office/drawing/2014/main" id="{FACC9C2A-6428-228B-E8B0-73A9B8A207D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pic>
        <p:nvPicPr>
          <p:cNvPr id="8" name="Picture 7" descr="A white machine made of legos&#10;&#10;Description automatically generated">
            <a:extLst>
              <a:ext uri="{FF2B5EF4-FFF2-40B4-BE49-F238E27FC236}">
                <a16:creationId xmlns:a16="http://schemas.microsoft.com/office/drawing/2014/main" id="{3C2D0330-3606-9650-1F2D-E05FFA98F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Content Placeholder 11" descr="A logo with a black background">
            <a:extLst>
              <a:ext uri="{FF2B5EF4-FFF2-40B4-BE49-F238E27FC236}">
                <a16:creationId xmlns:a16="http://schemas.microsoft.com/office/drawing/2014/main" id="{8625E66F-3B8A-994F-C979-3D6B28F8AE9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871236" y="-165507"/>
            <a:ext cx="3751522" cy="2110231"/>
          </a:xfrm>
        </p:spPr>
      </p:pic>
      <p:sp>
        <p:nvSpPr>
          <p:cNvPr id="4" name="Slide Number Placeholder 3">
            <a:extLst>
              <a:ext uri="{FF2B5EF4-FFF2-40B4-BE49-F238E27FC236}">
                <a16:creationId xmlns:a16="http://schemas.microsoft.com/office/drawing/2014/main" id="{0D1E7DB2-7BA4-3DE7-4DAC-E06BD10DCF18}"/>
              </a:ext>
            </a:extLst>
          </p:cNvPr>
          <p:cNvSpPr>
            <a:spLocks noGrp="1"/>
          </p:cNvSpPr>
          <p:nvPr>
            <p:ph type="sldNum" sz="quarter" idx="12"/>
          </p:nvPr>
        </p:nvSpPr>
        <p:spPr/>
        <p:txBody>
          <a:bodyPr/>
          <a:lstStyle/>
          <a:p>
            <a:fld id="{8D05A9CD-9176-4D89-A414-3BEEE81BBC77}" type="slidenum">
              <a:rPr lang="en-US" smtClean="0"/>
              <a:pPr/>
              <a:t>28</a:t>
            </a:fld>
            <a:endParaRPr lang="en-US" dirty="0"/>
          </a:p>
        </p:txBody>
      </p:sp>
      <p:pic>
        <p:nvPicPr>
          <p:cNvPr id="13" name="Picture 12">
            <a:extLst>
              <a:ext uri="{FF2B5EF4-FFF2-40B4-BE49-F238E27FC236}">
                <a16:creationId xmlns:a16="http://schemas.microsoft.com/office/drawing/2014/main" id="{FBC25ACA-0439-BB7E-E0BB-4D2B1C4E937A}"/>
              </a:ext>
            </a:extLst>
          </p:cNvPr>
          <p:cNvPicPr>
            <a:picLocks noChangeAspect="1"/>
          </p:cNvPicPr>
          <p:nvPr/>
        </p:nvPicPr>
        <p:blipFill>
          <a:blip r:embed="rId5"/>
          <a:stretch>
            <a:fillRect/>
          </a:stretch>
        </p:blipFill>
        <p:spPr>
          <a:xfrm flipH="1">
            <a:off x="10797711" y="3619608"/>
            <a:ext cx="1435510" cy="3444539"/>
          </a:xfrm>
          <a:prstGeom prst="rect">
            <a:avLst/>
          </a:prstGeom>
        </p:spPr>
      </p:pic>
      <p:pic>
        <p:nvPicPr>
          <p:cNvPr id="2" name="Picture 1" descr="Diagram&#10;&#10;Description automatically generated">
            <a:extLst>
              <a:ext uri="{FF2B5EF4-FFF2-40B4-BE49-F238E27FC236}">
                <a16:creationId xmlns:a16="http://schemas.microsoft.com/office/drawing/2014/main" id="{E6DC7F4C-2ACB-1321-9518-A90A1581EB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169" y="1906449"/>
            <a:ext cx="10642542" cy="2836000"/>
          </a:xfrm>
          <a:prstGeom prst="rect">
            <a:avLst/>
          </a:prstGeom>
        </p:spPr>
      </p:pic>
      <p:pic>
        <p:nvPicPr>
          <p:cNvPr id="3" name="Picture 2" descr="A group of colorful squares&#10;&#10;Description automatically generated">
            <a:extLst>
              <a:ext uri="{FF2B5EF4-FFF2-40B4-BE49-F238E27FC236}">
                <a16:creationId xmlns:a16="http://schemas.microsoft.com/office/drawing/2014/main" id="{71D1D780-30E1-5183-3B57-F09C526302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Tree>
    <p:extLst>
      <p:ext uri="{BB962C8B-B14F-4D97-AF65-F5344CB8AC3E}">
        <p14:creationId xmlns:p14="http://schemas.microsoft.com/office/powerpoint/2010/main" val="4059836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Virtual</a:t>
            </a:r>
            <a:br>
              <a:rPr lang="en-US" sz="2600" dirty="0">
                <a:solidFill>
                  <a:srgbClr val="FFFFFF"/>
                </a:solidFill>
              </a:rPr>
            </a:br>
            <a:r>
              <a:rPr lang="en-US" sz="2600" dirty="0">
                <a:solidFill>
                  <a:srgbClr val="FFFFFF"/>
                </a:solidFill>
              </a:rPr>
              <a:t>Entities</a:t>
            </a:r>
          </a:p>
        </p:txBody>
      </p:sp>
      <p:sp>
        <p:nvSpPr>
          <p:cNvPr id="5" name="TextBox 4">
            <a:extLst>
              <a:ext uri="{FF2B5EF4-FFF2-40B4-BE49-F238E27FC236}">
                <a16:creationId xmlns:a16="http://schemas.microsoft.com/office/drawing/2014/main" id="{89EF6B39-9AB1-B274-038F-CA19434144EC}"/>
              </a:ext>
            </a:extLst>
          </p:cNvPr>
          <p:cNvSpPr txBox="1"/>
          <p:nvPr/>
        </p:nvSpPr>
        <p:spPr>
          <a:xfrm>
            <a:off x="5901954" y="5012968"/>
            <a:ext cx="4186926" cy="215444"/>
          </a:xfrm>
          <a:prstGeom prst="rect">
            <a:avLst/>
          </a:prstGeom>
          <a:noFill/>
        </p:spPr>
        <p:txBody>
          <a:bodyPr wrap="square" rtlCol="0">
            <a:spAutoFit/>
          </a:bodyPr>
          <a:lstStyle/>
          <a:p>
            <a:r>
              <a:rPr lang="en-US" sz="700" dirty="0"/>
              <a:t>Reference: </a:t>
            </a:r>
            <a:r>
              <a:rPr lang="en-US" sz="800" dirty="0">
                <a:hlinkClick r:id="rId3"/>
              </a:rPr>
              <a:t>Virtual entities overview - Finance &amp; Operations | Dynamics 365 | Microsoft Learn</a:t>
            </a:r>
            <a:endParaRPr lang="en-US" sz="700" dirty="0"/>
          </a:p>
        </p:txBody>
      </p:sp>
      <p:pic>
        <p:nvPicPr>
          <p:cNvPr id="4" name="Picture 3">
            <a:extLst>
              <a:ext uri="{FF2B5EF4-FFF2-40B4-BE49-F238E27FC236}">
                <a16:creationId xmlns:a16="http://schemas.microsoft.com/office/drawing/2014/main" id="{7AB4D457-5B35-7608-73D9-53FC4C2B71D3}"/>
              </a:ext>
            </a:extLst>
          </p:cNvPr>
          <p:cNvPicPr>
            <a:picLocks noChangeAspect="1"/>
          </p:cNvPicPr>
          <p:nvPr/>
        </p:nvPicPr>
        <p:blipFill>
          <a:blip r:embed="rId4"/>
          <a:stretch>
            <a:fillRect/>
          </a:stretch>
        </p:blipFill>
        <p:spPr>
          <a:xfrm>
            <a:off x="3658525" y="1629587"/>
            <a:ext cx="8343774" cy="328393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A group of colorful squares&#10;&#10;Description automatically generated">
            <a:extLst>
              <a:ext uri="{FF2B5EF4-FFF2-40B4-BE49-F238E27FC236}">
                <a16:creationId xmlns:a16="http://schemas.microsoft.com/office/drawing/2014/main" id="{FC85D75B-DAF1-6644-0F27-9F82B78D7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7" name="Content Placeholder 11" descr="A logo with a black background">
            <a:extLst>
              <a:ext uri="{FF2B5EF4-FFF2-40B4-BE49-F238E27FC236}">
                <a16:creationId xmlns:a16="http://schemas.microsoft.com/office/drawing/2014/main" id="{4CE1E2CD-3EE9-653F-5F58-98FF022A2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0782" y="94573"/>
            <a:ext cx="2321218" cy="1305685"/>
          </a:xfrm>
          <a:prstGeom prst="rect">
            <a:avLst/>
          </a:prstGeom>
        </p:spPr>
      </p:pic>
      <p:pic>
        <p:nvPicPr>
          <p:cNvPr id="8" name="Picture 7" descr="A white robot with a black background&#10;&#10;Description automatically generated">
            <a:extLst>
              <a:ext uri="{FF2B5EF4-FFF2-40B4-BE49-F238E27FC236}">
                <a16:creationId xmlns:a16="http://schemas.microsoft.com/office/drawing/2014/main" id="{B378DBB0-A3C9-FBA4-7045-72D5E3CA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1713" y="5240467"/>
            <a:ext cx="1732198" cy="1732198"/>
          </a:xfrm>
          <a:prstGeom prst="rect">
            <a:avLst/>
          </a:prstGeom>
        </p:spPr>
      </p:pic>
      <p:pic>
        <p:nvPicPr>
          <p:cNvPr id="9" name="Picture 8" descr="A white toy with black stripes and a white helmet&#10;&#10;Description automatically generated with medium confidence">
            <a:extLst>
              <a:ext uri="{FF2B5EF4-FFF2-40B4-BE49-F238E27FC236}">
                <a16:creationId xmlns:a16="http://schemas.microsoft.com/office/drawing/2014/main" id="{B0E0F96D-3C24-8348-5274-9CE582D100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119630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a:xfrm>
            <a:off x="838200" y="2026003"/>
            <a:ext cx="6234629" cy="4150959"/>
          </a:xfrm>
        </p:spPr>
        <p:txBody>
          <a:bodyPr/>
          <a:lstStyle/>
          <a:p>
            <a:pPr marL="0" indent="0">
              <a:buNone/>
            </a:pPr>
            <a:r>
              <a:rPr lang="en-US" sz="2800" dirty="0"/>
              <a:t>It is a useful tool to quickly migrate reference, master and document data from external systems to D365FO. DMF consists of the following concepts:</a:t>
            </a:r>
          </a:p>
          <a:p>
            <a:r>
              <a:rPr lang="en-US" sz="2800" dirty="0"/>
              <a:t>Data entities</a:t>
            </a:r>
          </a:p>
          <a:p>
            <a:r>
              <a:rPr lang="en-US" sz="2800" dirty="0"/>
              <a:t>Data package</a:t>
            </a:r>
          </a:p>
          <a:p>
            <a:r>
              <a:rPr lang="en-US" sz="2800" dirty="0"/>
              <a:t>Data project</a:t>
            </a:r>
            <a:endParaRPr lang="nb-NO" sz="2800" dirty="0"/>
          </a:p>
          <a:p>
            <a:pPr marL="0" indent="0">
              <a:buNone/>
            </a:pPr>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8174382"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Data management framework</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4">
            <a:extLst>
              <a:ext uri="{FF2B5EF4-FFF2-40B4-BE49-F238E27FC236}">
                <a16:creationId xmlns:a16="http://schemas.microsoft.com/office/drawing/2014/main" id="{EDDCE0B8-3E71-A161-D9A1-FACD51653A05}"/>
              </a:ext>
            </a:extLst>
          </p:cNvPr>
          <p:cNvPicPr>
            <a:picLocks noChangeAspect="1"/>
          </p:cNvPicPr>
          <p:nvPr/>
        </p:nvPicPr>
        <p:blipFill rotWithShape="1">
          <a:blip r:embed="rId4"/>
          <a:srcRect r="2" b="3201"/>
          <a:stretch/>
        </p:blipFill>
        <p:spPr>
          <a:xfrm>
            <a:off x="7355738" y="1583926"/>
            <a:ext cx="3579297" cy="5058095"/>
          </a:xfrm>
          <a:prstGeom prst="rect">
            <a:avLst/>
          </a:prstGeom>
        </p:spPr>
      </p:pic>
    </p:spTree>
    <p:extLst>
      <p:ext uri="{BB962C8B-B14F-4D97-AF65-F5344CB8AC3E}">
        <p14:creationId xmlns:p14="http://schemas.microsoft.com/office/powerpoint/2010/main" val="1615362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D5EEC-812E-B2A0-CFC1-55A1B95FB2B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E5B15F1-0CB3-A33E-EEB3-8DF9230D0E99}"/>
              </a:ext>
            </a:extLst>
          </p:cNvPr>
          <p:cNvPicPr>
            <a:picLocks noChangeAspect="1"/>
          </p:cNvPicPr>
          <p:nvPr/>
        </p:nvPicPr>
        <p:blipFill>
          <a:blip r:embed="rId2"/>
          <a:stretch>
            <a:fillRect/>
          </a:stretch>
        </p:blipFill>
        <p:spPr>
          <a:xfrm>
            <a:off x="0" y="0"/>
            <a:ext cx="12192001" cy="6858001"/>
          </a:xfrm>
          <a:prstGeom prst="rect">
            <a:avLst/>
          </a:prstGeom>
        </p:spPr>
      </p:pic>
      <p:sp>
        <p:nvSpPr>
          <p:cNvPr id="4" name="Oval 3">
            <a:extLst>
              <a:ext uri="{FF2B5EF4-FFF2-40B4-BE49-F238E27FC236}">
                <a16:creationId xmlns:a16="http://schemas.microsoft.com/office/drawing/2014/main" id="{9CC8EF91-81AE-CD9E-6B98-CA7FB9351872}"/>
              </a:ext>
            </a:extLst>
          </p:cNvPr>
          <p:cNvSpPr/>
          <p:nvPr/>
        </p:nvSpPr>
        <p:spPr>
          <a:xfrm>
            <a:off x="0" y="3489960"/>
            <a:ext cx="137160" cy="14478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Oval 4">
            <a:extLst>
              <a:ext uri="{FF2B5EF4-FFF2-40B4-BE49-F238E27FC236}">
                <a16:creationId xmlns:a16="http://schemas.microsoft.com/office/drawing/2014/main" id="{3656195D-F9CB-C50B-4B0F-132E21DCF060}"/>
              </a:ext>
            </a:extLst>
          </p:cNvPr>
          <p:cNvSpPr/>
          <p:nvPr/>
        </p:nvSpPr>
        <p:spPr>
          <a:xfrm>
            <a:off x="6545580" y="2186940"/>
            <a:ext cx="99060" cy="12954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pic>
        <p:nvPicPr>
          <p:cNvPr id="6" name="Content Placeholder 11" descr="A logo with a black background">
            <a:extLst>
              <a:ext uri="{FF2B5EF4-FFF2-40B4-BE49-F238E27FC236}">
                <a16:creationId xmlns:a16="http://schemas.microsoft.com/office/drawing/2014/main" id="{82BE9E68-7943-C0A4-4A3E-A32DD01B3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622" y="0"/>
            <a:ext cx="2485336" cy="1398001"/>
          </a:xfrm>
          <a:prstGeom prst="rect">
            <a:avLst/>
          </a:prstGeom>
        </p:spPr>
      </p:pic>
      <p:pic>
        <p:nvPicPr>
          <p:cNvPr id="7" name="Picture 6" descr="A group of colorful squares&#10;&#10;Description automatically generated">
            <a:extLst>
              <a:ext uri="{FF2B5EF4-FFF2-40B4-BE49-F238E27FC236}">
                <a16:creationId xmlns:a16="http://schemas.microsoft.com/office/drawing/2014/main" id="{C65638D4-429A-89C6-4C81-2AC79FEA8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8" name="Picture 7" descr="A white robot with a black background&#10;&#10;Description automatically generated">
            <a:extLst>
              <a:ext uri="{FF2B5EF4-FFF2-40B4-BE49-F238E27FC236}">
                <a16:creationId xmlns:a16="http://schemas.microsoft.com/office/drawing/2014/main" id="{75AF425E-924B-EBA5-7E2C-0FA3CE2A3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1713" y="5240467"/>
            <a:ext cx="1732198" cy="1732198"/>
          </a:xfrm>
          <a:prstGeom prst="rect">
            <a:avLst/>
          </a:prstGeom>
        </p:spPr>
      </p:pic>
    </p:spTree>
    <p:extLst>
      <p:ext uri="{BB962C8B-B14F-4D97-AF65-F5344CB8AC3E}">
        <p14:creationId xmlns:p14="http://schemas.microsoft.com/office/powerpoint/2010/main" val="328396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autoRev="1" fill="hold" grpId="0" nodeType="clickEffect">
                                  <p:stCondLst>
                                    <p:cond delay="0"/>
                                  </p:stCondLst>
                                  <p:childTnLst>
                                    <p:animMotion origin="layout" path="M 1.04167E-6 -0.00046 L 0.11927 0.01065 L 0.11927 -0.10046 L 0.73867 -0.09722 L 0.73867 0.10718 L 0.8263 0.10394 L 0.825 0.26621 L 0.82565 0.26158 " pathEditMode="relative" ptsTypes="AAAAAAAA">
                                      <p:cBhvr>
                                        <p:cTn id="6" dur="5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repeatCount="indefinite" accel="50000" decel="50000" autoRev="1" fill="hold" grpId="0" nodeType="clickEffect">
                                  <p:stCondLst>
                                    <p:cond delay="0"/>
                                  </p:stCondLst>
                                  <p:childTnLst>
                                    <p:animMotion origin="layout" path="M 0.00781 0.0007 L 0.13281 0.00718 L 0.13281 0.09282 L 0.20338 0.09282 L 0.20403 0.29491 L 0.28841 0.29491 L 0.28906 0.46065 " pathEditMode="relative" ptsTypes="AAAAAAA">
                                      <p:cBhvr>
                                        <p:cTn id="15" dur="3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illustrations of Question">
            <a:extLst>
              <a:ext uri="{FF2B5EF4-FFF2-40B4-BE49-F238E27FC236}">
                <a16:creationId xmlns:a16="http://schemas.microsoft.com/office/drawing/2014/main" id="{DA720391-D1E5-DBE0-FA86-4DE0359F1825}"/>
              </a:ext>
            </a:extLst>
          </p:cNvPr>
          <p:cNvPicPr>
            <a:picLocks noChangeAspect="1" noChangeArrowheads="1"/>
          </p:cNvPicPr>
          <p:nvPr/>
        </p:nvPicPr>
        <p:blipFill rotWithShape="1">
          <a:blip r:embed="rId3">
            <a:alphaModFix amt="30000"/>
            <a:extLst>
              <a:ext uri="{28A0092B-C50C-407E-A947-70E740481C1C}">
                <a14:useLocalDpi xmlns:a14="http://schemas.microsoft.com/office/drawing/2010/main" val="0"/>
              </a:ext>
            </a:extLst>
          </a:blip>
          <a:srcRect t="6382" b="6383"/>
          <a:stretch/>
        </p:blipFill>
        <p:spPr bwMode="auto">
          <a:xfrm>
            <a:off x="-2" y="10"/>
            <a:ext cx="1218838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EF5A6F-34B0-B48A-74EF-F1D0EE043F8E}"/>
              </a:ext>
            </a:extLst>
          </p:cNvPr>
          <p:cNvSpPr>
            <a:spLocks noGrp="1"/>
          </p:cNvSpPr>
          <p:nvPr>
            <p:ph type="title"/>
          </p:nvPr>
        </p:nvSpPr>
        <p:spPr>
          <a:xfrm>
            <a:off x="2667000" y="2328334"/>
            <a:ext cx="6858000" cy="1367896"/>
          </a:xfrm>
        </p:spPr>
        <p:txBody>
          <a:bodyPr vert="horz" lIns="91440" tIns="45720" rIns="91440" bIns="45720" rtlCol="0" anchor="b" anchorCtr="0">
            <a:normAutofit/>
          </a:bodyPr>
          <a:lstStyle/>
          <a:p>
            <a:pPr algn="ctr"/>
            <a:r>
              <a:rPr lang="en-US" sz="4800" spc="-100"/>
              <a:t>Q &amp; A</a:t>
            </a:r>
          </a:p>
        </p:txBody>
      </p:sp>
    </p:spTree>
    <p:extLst>
      <p:ext uri="{BB962C8B-B14F-4D97-AF65-F5344CB8AC3E}">
        <p14:creationId xmlns:p14="http://schemas.microsoft.com/office/powerpoint/2010/main" val="20557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6175">
            <a:extLst>
              <a:ext uri="{FF2B5EF4-FFF2-40B4-BE49-F238E27FC236}">
                <a16:creationId xmlns:a16="http://schemas.microsoft.com/office/drawing/2014/main" id="{8BB652F3-E70C-41B2-B1D6-C632507D4D77}"/>
              </a:ext>
            </a:extLst>
          </p:cNvPr>
          <p:cNvSpPr/>
          <p:nvPr/>
        </p:nvSpPr>
        <p:spPr>
          <a:xfrm>
            <a:off x="0" y="-17273"/>
            <a:ext cx="12214702" cy="3442643"/>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machine made of legos&#10;&#10;Description automatically generated">
            <a:extLst>
              <a:ext uri="{FF2B5EF4-FFF2-40B4-BE49-F238E27FC236}">
                <a16:creationId xmlns:a16="http://schemas.microsoft.com/office/drawing/2014/main" id="{015C3AFA-190E-0DCE-C174-6195E6DEE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 y="7604"/>
            <a:ext cx="12192000" cy="6858000"/>
          </a:xfrm>
          <a:prstGeom prst="rect">
            <a:avLst/>
          </a:prstGeom>
        </p:spPr>
      </p:pic>
      <p:graphicFrame>
        <p:nvGraphicFramePr>
          <p:cNvPr id="7" name="Object 6" hidden="1">
            <a:extLst>
              <a:ext uri="{FF2B5EF4-FFF2-40B4-BE49-F238E27FC236}">
                <a16:creationId xmlns:a16="http://schemas.microsoft.com/office/drawing/2014/main" id="{99E073D2-D02C-4602-90E7-2FBE431ADC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7" name="Object 6" hidden="1">
                        <a:extLst>
                          <a:ext uri="{FF2B5EF4-FFF2-40B4-BE49-F238E27FC236}">
                            <a16:creationId xmlns:a16="http://schemas.microsoft.com/office/drawing/2014/main" id="{99E073D2-D02C-4602-90E7-2FBE431ADCA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ángulo redondeado 14">
            <a:extLst>
              <a:ext uri="{FF2B5EF4-FFF2-40B4-BE49-F238E27FC236}">
                <a16:creationId xmlns:a16="http://schemas.microsoft.com/office/drawing/2014/main" id="{C7143A2C-3F85-47CD-9E2B-97A348E51562}"/>
              </a:ext>
            </a:extLst>
          </p:cNvPr>
          <p:cNvSpPr/>
          <p:nvPr/>
        </p:nvSpPr>
        <p:spPr>
          <a:xfrm>
            <a:off x="834055" y="471948"/>
            <a:ext cx="10523889" cy="5032596"/>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redondeado 14">
            <a:extLst>
              <a:ext uri="{FF2B5EF4-FFF2-40B4-BE49-F238E27FC236}">
                <a16:creationId xmlns:a16="http://schemas.microsoft.com/office/drawing/2014/main" id="{69FEE036-62FB-4E7F-8B1D-B1654A4735D8}"/>
              </a:ext>
            </a:extLst>
          </p:cNvPr>
          <p:cNvSpPr/>
          <p:nvPr/>
        </p:nvSpPr>
        <p:spPr>
          <a:xfrm>
            <a:off x="6460791" y="792843"/>
            <a:ext cx="4572268" cy="4385889"/>
          </a:xfrm>
          <a:prstGeom prst="roundRect">
            <a:avLst>
              <a:gd name="adj" fmla="val 2826"/>
            </a:avLst>
          </a:prstGeom>
          <a:solidFill>
            <a:schemeClr val="bg1">
              <a:lumMod val="95000"/>
            </a:schemeClr>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56144E1-FF2D-4715-8657-21CDEE3ECD1E}"/>
              </a:ext>
            </a:extLst>
          </p:cNvPr>
          <p:cNvCxnSpPr>
            <a:cxnSpLocks/>
          </p:cNvCxnSpPr>
          <p:nvPr/>
        </p:nvCxnSpPr>
        <p:spPr>
          <a:xfrm>
            <a:off x="6487094" y="2187087"/>
            <a:ext cx="4343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4">
            <a:extLst>
              <a:ext uri="{FF2B5EF4-FFF2-40B4-BE49-F238E27FC236}">
                <a16:creationId xmlns:a16="http://schemas.microsoft.com/office/drawing/2014/main" id="{9565BB47-835A-4FD4-B946-9DD07A6DBC9E}"/>
              </a:ext>
            </a:extLst>
          </p:cNvPr>
          <p:cNvSpPr/>
          <p:nvPr/>
        </p:nvSpPr>
        <p:spPr>
          <a:xfrm>
            <a:off x="6016819" y="4935544"/>
            <a:ext cx="5919542" cy="1760223"/>
          </a:xfrm>
          <a:prstGeom prst="roundRect">
            <a:avLst>
              <a:gd name="adj" fmla="val 50000"/>
            </a:avLst>
          </a:prstGeom>
          <a:solidFill>
            <a:schemeClr val="accent4"/>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2">
            <a:extLst>
              <a:ext uri="{FF2B5EF4-FFF2-40B4-BE49-F238E27FC236}">
                <a16:creationId xmlns:a16="http://schemas.microsoft.com/office/drawing/2014/main" id="{77DA9832-58B0-4DB8-8B68-08B4705894D6}"/>
              </a:ext>
            </a:extLst>
          </p:cNvPr>
          <p:cNvSpPr/>
          <p:nvPr/>
        </p:nvSpPr>
        <p:spPr>
          <a:xfrm>
            <a:off x="6940568" y="2187087"/>
            <a:ext cx="3723417" cy="2554545"/>
          </a:xfrm>
          <a:prstGeom prst="rect">
            <a:avLst/>
          </a:prstGeom>
        </p:spPr>
        <p:txBody>
          <a:bodyPr wrap="square" lIns="0" rIns="0" anchor="b" anchorCtr="0">
            <a:spAutoFit/>
          </a:bodyPr>
          <a:lstStyle/>
          <a:p>
            <a:pPr algn="ctr"/>
            <a:r>
              <a:rPr lang="en-US" sz="8000" b="1" dirty="0">
                <a:solidFill>
                  <a:schemeClr val="tx1">
                    <a:lumMod val="75000"/>
                    <a:lumOff val="25000"/>
                  </a:schemeClr>
                </a:solidFill>
                <a:latin typeface="Segoe UI" panose="020B0502040204020203" pitchFamily="34" charset="0"/>
                <a:ea typeface="Source Sans Pro Semibold" panose="020B0603030403020204" pitchFamily="34" charset="0"/>
                <a:cs typeface="Segoe UI" panose="020B0502040204020203" pitchFamily="34" charset="0"/>
              </a:rPr>
              <a:t>THANK</a:t>
            </a:r>
            <a:endParaRPr lang="en-US" sz="7200" b="1" dirty="0">
              <a:solidFill>
                <a:schemeClr val="tx1">
                  <a:lumMod val="95000"/>
                  <a:lumOff val="5000"/>
                </a:schemeClr>
              </a:solidFill>
              <a:latin typeface="Segoe UI" panose="020B0502040204020203" pitchFamily="34" charset="0"/>
              <a:ea typeface="Source Sans Pro Semibold" panose="020B0603030403020204" pitchFamily="34" charset="0"/>
              <a:cs typeface="Segoe UI" panose="020B0502040204020203" pitchFamily="34" charset="0"/>
            </a:endParaRPr>
          </a:p>
          <a:p>
            <a:pPr algn="ctr"/>
            <a:r>
              <a:rPr lang="en-US" sz="8000" b="1" dirty="0">
                <a:solidFill>
                  <a:srgbClr val="D01012"/>
                </a:solidFill>
                <a:latin typeface="Segoe UI" panose="020B0502040204020203" pitchFamily="34" charset="0"/>
                <a:ea typeface="Source Sans Pro Semibold" panose="020B0603030403020204" pitchFamily="34" charset="0"/>
                <a:cs typeface="Segoe UI" panose="020B0502040204020203" pitchFamily="34" charset="0"/>
              </a:rPr>
              <a:t>YOU! </a:t>
            </a:r>
            <a:endParaRPr lang="en-US" sz="8000" b="1" dirty="0">
              <a:solidFill>
                <a:srgbClr val="D01012"/>
              </a:solidFill>
              <a:latin typeface="Segoe UI" panose="020B0502040204020203" pitchFamily="34" charset="0"/>
              <a:ea typeface="Source Sans Pro Black" panose="020B0803030403020204" pitchFamily="34" charset="0"/>
              <a:cs typeface="Segoe UI" panose="020B0502040204020203" pitchFamily="34" charset="0"/>
            </a:endParaRPr>
          </a:p>
        </p:txBody>
      </p:sp>
      <p:pic>
        <p:nvPicPr>
          <p:cNvPr id="18" name="Picture 17" descr="A close-up of a company logo&#10;&#10;Description automatically generated">
            <a:extLst>
              <a:ext uri="{FF2B5EF4-FFF2-40B4-BE49-F238E27FC236}">
                <a16:creationId xmlns:a16="http://schemas.microsoft.com/office/drawing/2014/main" id="{073A11CE-1D2F-2B7C-E5AB-6084361BE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7444" y="4044845"/>
            <a:ext cx="2729907" cy="971107"/>
          </a:xfrm>
          <a:prstGeom prst="rect">
            <a:avLst/>
          </a:prstGeom>
        </p:spPr>
      </p:pic>
      <p:pic>
        <p:nvPicPr>
          <p:cNvPr id="27" name="Picture 26" descr="A white toy with black stripes and a white helmet&#10;&#10;Description automatically generated with medium confidence">
            <a:extLst>
              <a:ext uri="{FF2B5EF4-FFF2-40B4-BE49-F238E27FC236}">
                <a16:creationId xmlns:a16="http://schemas.microsoft.com/office/drawing/2014/main" id="{99709725-3800-BF14-FAE5-104B984A25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85" y="3655810"/>
            <a:ext cx="1464638" cy="3443696"/>
          </a:xfrm>
          <a:prstGeom prst="rect">
            <a:avLst/>
          </a:prstGeom>
        </p:spPr>
      </p:pic>
      <p:pic>
        <p:nvPicPr>
          <p:cNvPr id="29" name="Picture 28" descr="A group of colorful squares&#10;&#10;Description automatically generated">
            <a:extLst>
              <a:ext uri="{FF2B5EF4-FFF2-40B4-BE49-F238E27FC236}">
                <a16:creationId xmlns:a16="http://schemas.microsoft.com/office/drawing/2014/main" id="{41F330A1-262B-4171-30E6-559F660A3C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56045" y="1235989"/>
            <a:ext cx="591736" cy="591736"/>
          </a:xfrm>
          <a:prstGeom prst="rect">
            <a:avLst/>
          </a:prstGeom>
        </p:spPr>
      </p:pic>
      <p:sp>
        <p:nvSpPr>
          <p:cNvPr id="34" name="Rectángulo 12">
            <a:extLst>
              <a:ext uri="{FF2B5EF4-FFF2-40B4-BE49-F238E27FC236}">
                <a16:creationId xmlns:a16="http://schemas.microsoft.com/office/drawing/2014/main" id="{0D3B918B-34A0-D351-D0FC-C18F18F619F2}"/>
              </a:ext>
            </a:extLst>
          </p:cNvPr>
          <p:cNvSpPr/>
          <p:nvPr/>
        </p:nvSpPr>
        <p:spPr>
          <a:xfrm>
            <a:off x="6887988" y="1074467"/>
            <a:ext cx="4338014" cy="830997"/>
          </a:xfrm>
          <a:prstGeom prst="rect">
            <a:avLst/>
          </a:prstGeom>
        </p:spPr>
        <p:txBody>
          <a:bodyPr wrap="square" lIns="0" rIns="0" anchor="b" anchorCtr="0">
            <a:spAutoFit/>
          </a:bodyPr>
          <a:lstStyle/>
          <a:p>
            <a:pPr algn="ctr"/>
            <a:r>
              <a:rPr lang="en-US" sz="4800" b="1" dirty="0">
                <a:solidFill>
                  <a:schemeClr val="bg1">
                    <a:lumMod val="65000"/>
                  </a:schemeClr>
                </a:solidFill>
                <a:latin typeface="Segoe UI" panose="020B0502040204020203" pitchFamily="34" charset="0"/>
                <a:ea typeface="Source Sans Pro Semibold" panose="020B0603030403020204" pitchFamily="34" charset="0"/>
                <a:cs typeface="Segoe UI" panose="020B0502040204020203" pitchFamily="34" charset="0"/>
              </a:rPr>
              <a:t>Sponsors </a:t>
            </a:r>
            <a:endParaRPr lang="en-US" sz="4800" b="1" dirty="0">
              <a:solidFill>
                <a:schemeClr val="bg1">
                  <a:lumMod val="65000"/>
                </a:schemeClr>
              </a:solidFill>
              <a:latin typeface="Segoe UI" panose="020B0502040204020203" pitchFamily="34" charset="0"/>
              <a:ea typeface="Source Sans Pro Black" panose="020B0803030403020204" pitchFamily="34" charset="0"/>
              <a:cs typeface="Segoe UI" panose="020B0502040204020203" pitchFamily="34" charset="0"/>
            </a:endParaRPr>
          </a:p>
        </p:txBody>
      </p:sp>
      <p:sp>
        <p:nvSpPr>
          <p:cNvPr id="4" name="Rectángulo redondeado 14">
            <a:extLst>
              <a:ext uri="{FF2B5EF4-FFF2-40B4-BE49-F238E27FC236}">
                <a16:creationId xmlns:a16="http://schemas.microsoft.com/office/drawing/2014/main" id="{BCAE964C-8DC6-45B7-51CB-BB702A95891F}"/>
              </a:ext>
            </a:extLst>
          </p:cNvPr>
          <p:cNvSpPr/>
          <p:nvPr/>
        </p:nvSpPr>
        <p:spPr>
          <a:xfrm>
            <a:off x="6175182" y="5046302"/>
            <a:ext cx="5592534" cy="1503143"/>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logo on a black background&#10;&#10;Description automatically generated">
            <a:extLst>
              <a:ext uri="{FF2B5EF4-FFF2-40B4-BE49-F238E27FC236}">
                <a16:creationId xmlns:a16="http://schemas.microsoft.com/office/drawing/2014/main" id="{673E9516-2ADD-9E26-06F4-93ECCF203030}"/>
              </a:ext>
            </a:extLst>
          </p:cNvPr>
          <p:cNvPicPr>
            <a:picLocks noChangeAspect="1"/>
          </p:cNvPicPr>
          <p:nvPr/>
        </p:nvPicPr>
        <p:blipFill rotWithShape="1">
          <a:blip r:embed="rId10">
            <a:extLst>
              <a:ext uri="{28A0092B-C50C-407E-A947-70E740481C1C}">
                <a14:useLocalDpi xmlns:a14="http://schemas.microsoft.com/office/drawing/2010/main" val="0"/>
              </a:ext>
            </a:extLst>
          </a:blip>
          <a:srcRect l="-8854" t="27574" r="8854" b="36443"/>
          <a:stretch/>
        </p:blipFill>
        <p:spPr>
          <a:xfrm>
            <a:off x="6175182" y="5039844"/>
            <a:ext cx="5069888" cy="1490492"/>
          </a:xfrm>
          <a:prstGeom prst="rect">
            <a:avLst/>
          </a:prstGeom>
        </p:spPr>
      </p:pic>
      <p:pic>
        <p:nvPicPr>
          <p:cNvPr id="19" name="Picture 18">
            <a:extLst>
              <a:ext uri="{FF2B5EF4-FFF2-40B4-BE49-F238E27FC236}">
                <a16:creationId xmlns:a16="http://schemas.microsoft.com/office/drawing/2014/main" id="{80497A61-4D2D-AD3B-B13D-F748A743A8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1133" y="5201332"/>
            <a:ext cx="878993" cy="878993"/>
          </a:xfrm>
          <a:prstGeom prst="rect">
            <a:avLst/>
          </a:prstGeom>
        </p:spPr>
      </p:pic>
      <p:pic>
        <p:nvPicPr>
          <p:cNvPr id="1028" name="Picture 4" descr="Image result for staedean logo">
            <a:extLst>
              <a:ext uri="{FF2B5EF4-FFF2-40B4-BE49-F238E27FC236}">
                <a16:creationId xmlns:a16="http://schemas.microsoft.com/office/drawing/2014/main" id="{50A495A7-B376-2ABD-8E79-41C5B2BFA6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2708" y="2441242"/>
            <a:ext cx="4203195" cy="134796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Unsere Partner | sensatus GmbH">
            <a:extLst>
              <a:ext uri="{FF2B5EF4-FFF2-40B4-BE49-F238E27FC236}">
                <a16:creationId xmlns:a16="http://schemas.microsoft.com/office/drawing/2014/main" id="{3F767317-20A8-8296-699C-0DA70107B2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742" y="630710"/>
            <a:ext cx="3819898" cy="19945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ogo with blue and white text&#10;&#10;Description automatically generated">
            <a:extLst>
              <a:ext uri="{FF2B5EF4-FFF2-40B4-BE49-F238E27FC236}">
                <a16:creationId xmlns:a16="http://schemas.microsoft.com/office/drawing/2014/main" id="{90A63E32-F5C1-6CE2-D6CB-8C6741C5DA9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31047" y="3421170"/>
            <a:ext cx="2008372" cy="1850422"/>
          </a:xfrm>
          <a:prstGeom prst="rect">
            <a:avLst/>
          </a:prstGeom>
        </p:spPr>
      </p:pic>
    </p:spTree>
    <p:extLst>
      <p:ext uri="{BB962C8B-B14F-4D97-AF65-F5344CB8AC3E}">
        <p14:creationId xmlns:p14="http://schemas.microsoft.com/office/powerpoint/2010/main" val="1213387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high angle view of a port&#10;&#10;Description automatically generated with medium confidence">
            <a:extLst>
              <a:ext uri="{FF2B5EF4-FFF2-40B4-BE49-F238E27FC236}">
                <a16:creationId xmlns:a16="http://schemas.microsoft.com/office/drawing/2014/main" id="{CB891ED3-1AF1-8593-A367-255FF86416D7}"/>
              </a:ext>
            </a:extLst>
          </p:cNvPr>
          <p:cNvPicPr>
            <a:picLocks noChangeAspect="1"/>
          </p:cNvPicPr>
          <p:nvPr/>
        </p:nvPicPr>
        <p:blipFill rotWithShape="1">
          <a:blip r:embed="rId3">
            <a:extLst>
              <a:ext uri="{28A0092B-C50C-407E-A947-70E740481C1C}">
                <a14:useLocalDpi xmlns:a14="http://schemas.microsoft.com/office/drawing/2010/main" val="0"/>
              </a:ext>
            </a:extLst>
          </a:blip>
          <a:srcRect t="982" b="24018"/>
          <a:stretch/>
        </p:blipFill>
        <p:spPr>
          <a:xfrm>
            <a:off x="20" y="10"/>
            <a:ext cx="12191980" cy="6857990"/>
          </a:xfrm>
          <a:custGeom>
            <a:avLst/>
            <a:gdLst/>
            <a:ahLst/>
            <a:cxnLst/>
            <a:rect l="l" t="t" r="r" b="b"/>
            <a:pathLst>
              <a:path w="12192000" h="6858000">
                <a:moveTo>
                  <a:pt x="2409589" y="0"/>
                </a:moveTo>
                <a:lnTo>
                  <a:pt x="12192000" y="0"/>
                </a:lnTo>
                <a:lnTo>
                  <a:pt x="12192000" y="6858000"/>
                </a:lnTo>
                <a:lnTo>
                  <a:pt x="0" y="6858000"/>
                </a:lnTo>
                <a:lnTo>
                  <a:pt x="0" y="3853890"/>
                </a:lnTo>
                <a:lnTo>
                  <a:pt x="66470" y="3623382"/>
                </a:lnTo>
                <a:cubicBezTo>
                  <a:pt x="271740" y="2936399"/>
                  <a:pt x="512658" y="2295718"/>
                  <a:pt x="725000" y="1836018"/>
                </a:cubicBezTo>
                <a:cubicBezTo>
                  <a:pt x="1181096" y="849971"/>
                  <a:pt x="1763392" y="554600"/>
                  <a:pt x="2384194" y="22385"/>
                </a:cubicBezTo>
                <a:close/>
              </a:path>
            </a:pathLst>
          </a:custGeom>
        </p:spPr>
      </p:pic>
      <p:graphicFrame>
        <p:nvGraphicFramePr>
          <p:cNvPr id="2" name="Diagram 1">
            <a:extLst>
              <a:ext uri="{FF2B5EF4-FFF2-40B4-BE49-F238E27FC236}">
                <a16:creationId xmlns:a16="http://schemas.microsoft.com/office/drawing/2014/main" id="{1701EAE6-81F4-FF30-DBE6-147715DFA0C5}"/>
              </a:ext>
            </a:extLst>
          </p:cNvPr>
          <p:cNvGraphicFramePr/>
          <p:nvPr>
            <p:extLst>
              <p:ext uri="{D42A27DB-BD31-4B8C-83A1-F6EECF244321}">
                <p14:modId xmlns:p14="http://schemas.microsoft.com/office/powerpoint/2010/main" val="3398207366"/>
              </p:ext>
            </p:extLst>
          </p:nvPr>
        </p:nvGraphicFramePr>
        <p:xfrm>
          <a:off x="1531088" y="0"/>
          <a:ext cx="10069033" cy="68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DynFOTech">
            <a:extLst>
              <a:ext uri="{FF2B5EF4-FFF2-40B4-BE49-F238E27FC236}">
                <a16:creationId xmlns:a16="http://schemas.microsoft.com/office/drawing/2014/main" id="{3CA6187A-FC09-2A7C-12A8-D1DF2FD390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7062" y="1"/>
            <a:ext cx="1187295" cy="4865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ynFOTech">
            <a:extLst>
              <a:ext uri="{FF2B5EF4-FFF2-40B4-BE49-F238E27FC236}">
                <a16:creationId xmlns:a16="http://schemas.microsoft.com/office/drawing/2014/main" id="{121E56C0-F5A1-F045-8A30-EE371A49B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7061" y="1782898"/>
            <a:ext cx="1187295" cy="486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ynFOTech">
            <a:extLst>
              <a:ext uri="{FF2B5EF4-FFF2-40B4-BE49-F238E27FC236}">
                <a16:creationId xmlns:a16="http://schemas.microsoft.com/office/drawing/2014/main" id="{4BF84F46-7C45-FD38-5AEE-FE65202EC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7060" y="2931387"/>
            <a:ext cx="1187295" cy="4865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ynFOTech">
            <a:extLst>
              <a:ext uri="{FF2B5EF4-FFF2-40B4-BE49-F238E27FC236}">
                <a16:creationId xmlns:a16="http://schemas.microsoft.com/office/drawing/2014/main" id="{75CC5CC0-242F-292F-E7A2-708BD22C77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7059" y="3644759"/>
            <a:ext cx="1187295" cy="4865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ynFOTech">
            <a:extLst>
              <a:ext uri="{FF2B5EF4-FFF2-40B4-BE49-F238E27FC236}">
                <a16:creationId xmlns:a16="http://schemas.microsoft.com/office/drawing/2014/main" id="{538C49CE-B8E4-6735-4C4D-1EC94F9B4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4281" y="5230271"/>
            <a:ext cx="1187295" cy="4865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ynFOTech">
            <a:extLst>
              <a:ext uri="{FF2B5EF4-FFF2-40B4-BE49-F238E27FC236}">
                <a16:creationId xmlns:a16="http://schemas.microsoft.com/office/drawing/2014/main" id="{43C3A786-D1DF-B424-DF12-10D776AF83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4281" y="6000067"/>
            <a:ext cx="1187295" cy="48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9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a:xfrm>
            <a:off x="838200" y="1825625"/>
            <a:ext cx="10515600" cy="1132064"/>
          </a:xfrm>
        </p:spPr>
        <p:txBody>
          <a:bodyPr/>
          <a:lstStyle/>
          <a:p>
            <a:pPr marL="0" indent="0" defTabSz="781812">
              <a:spcBef>
                <a:spcPts val="855"/>
              </a:spcBef>
              <a:buNone/>
            </a:pPr>
            <a:r>
              <a:rPr lang="en-US" sz="2800" kern="1200" dirty="0">
                <a:solidFill>
                  <a:schemeClr val="tx1"/>
                </a:solidFill>
                <a:latin typeface="+mn-lt"/>
                <a:ea typeface="+mn-ea"/>
                <a:cs typeface="+mn-cs"/>
              </a:rPr>
              <a:t>A data entity can be one or multiple tables enabling abstraction of internal interaction between tables.</a:t>
            </a:r>
            <a:endParaRPr lang="nb-NO" sz="2800" kern="1200" dirty="0">
              <a:solidFill>
                <a:schemeClr val="tx1"/>
              </a:solidFill>
              <a:latin typeface="+mn-lt"/>
              <a:ea typeface="+mn-ea"/>
              <a:cs typeface="+mn-cs"/>
            </a:endParaRPr>
          </a:p>
          <a:p>
            <a:pPr marL="0" indent="0">
              <a:buNone/>
            </a:pPr>
            <a:endParaRPr lang="nb-NO" dirty="0"/>
          </a:p>
          <a:p>
            <a:pPr marL="0" indent="0">
              <a:buNone/>
            </a:pPr>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Data Entity</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CB06DD5A-DF88-218C-F71E-B41492F72B2B}"/>
              </a:ext>
            </a:extLst>
          </p:cNvPr>
          <p:cNvPicPr>
            <a:picLocks noChangeAspect="1"/>
          </p:cNvPicPr>
          <p:nvPr/>
        </p:nvPicPr>
        <p:blipFill>
          <a:blip r:embed="rId4"/>
          <a:stretch>
            <a:fillRect/>
          </a:stretch>
        </p:blipFill>
        <p:spPr>
          <a:xfrm>
            <a:off x="924026" y="3039670"/>
            <a:ext cx="2033522" cy="113206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Text&#10;&#10;Description automatically generated">
            <a:extLst>
              <a:ext uri="{FF2B5EF4-FFF2-40B4-BE49-F238E27FC236}">
                <a16:creationId xmlns:a16="http://schemas.microsoft.com/office/drawing/2014/main" id="{ACCE9032-C242-5E20-53A7-9031C54DC5B2}"/>
              </a:ext>
            </a:extLst>
          </p:cNvPr>
          <p:cNvPicPr>
            <a:picLocks noChangeAspect="1"/>
          </p:cNvPicPr>
          <p:nvPr/>
        </p:nvPicPr>
        <p:blipFill>
          <a:blip r:embed="rId5"/>
          <a:stretch>
            <a:fillRect/>
          </a:stretch>
        </p:blipFill>
        <p:spPr>
          <a:xfrm>
            <a:off x="3524675" y="2855940"/>
            <a:ext cx="8000933" cy="350041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846C653D-7245-7F2F-19C5-9A329F6CBD6D}"/>
              </a:ext>
            </a:extLst>
          </p:cNvPr>
          <p:cNvSpPr txBox="1"/>
          <p:nvPr/>
        </p:nvSpPr>
        <p:spPr>
          <a:xfrm>
            <a:off x="3462584" y="6523857"/>
            <a:ext cx="1843314" cy="197618"/>
          </a:xfrm>
          <a:prstGeom prst="rect">
            <a:avLst/>
          </a:prstGeom>
          <a:noFill/>
        </p:spPr>
        <p:txBody>
          <a:bodyPr wrap="square" rtlCol="0">
            <a:spAutoFit/>
          </a:bodyPr>
          <a:lstStyle/>
          <a:p>
            <a:pPr defTabSz="781812">
              <a:spcAft>
                <a:spcPts val="570"/>
              </a:spcAft>
            </a:pPr>
            <a:r>
              <a:rPr lang="nb-NO" sz="684" i="1" kern="1200" dirty="0">
                <a:solidFill>
                  <a:schemeClr val="tx1"/>
                </a:solidFill>
                <a:latin typeface="+mn-lt"/>
                <a:ea typeface="+mn-ea"/>
                <a:cs typeface="+mn-cs"/>
              </a:rPr>
              <a:t>Source: Microsoft</a:t>
            </a:r>
            <a:endParaRPr lang="nb-NO" sz="800" i="1" dirty="0"/>
          </a:p>
        </p:txBody>
      </p:sp>
      <p:pic>
        <p:nvPicPr>
          <p:cNvPr id="9" name="Picture 4">
            <a:extLst>
              <a:ext uri="{FF2B5EF4-FFF2-40B4-BE49-F238E27FC236}">
                <a16:creationId xmlns:a16="http://schemas.microsoft.com/office/drawing/2014/main" id="{82C18070-44D8-868C-7296-33C4916151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361" y="5519847"/>
            <a:ext cx="1103426" cy="127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96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Entity </a:t>
            </a:r>
            <a:br>
              <a:rPr lang="en-US" sz="2600" dirty="0">
                <a:solidFill>
                  <a:srgbClr val="FFFFFF"/>
                </a:solidFill>
              </a:rPr>
            </a:br>
            <a:r>
              <a:rPr lang="en-US" sz="2600" dirty="0">
                <a:solidFill>
                  <a:srgbClr val="FFFFFF"/>
                </a:solidFill>
              </a:rPr>
              <a:t>Types</a:t>
            </a:r>
          </a:p>
        </p:txBody>
      </p:sp>
      <p:sp>
        <p:nvSpPr>
          <p:cNvPr id="4" name="TextBox 3">
            <a:extLst>
              <a:ext uri="{FF2B5EF4-FFF2-40B4-BE49-F238E27FC236}">
                <a16:creationId xmlns:a16="http://schemas.microsoft.com/office/drawing/2014/main" id="{EADFF550-DA0C-8E64-BC5D-EBBE0FD26185}"/>
              </a:ext>
            </a:extLst>
          </p:cNvPr>
          <p:cNvSpPr txBox="1"/>
          <p:nvPr/>
        </p:nvSpPr>
        <p:spPr>
          <a:xfrm>
            <a:off x="3474720" y="1209040"/>
            <a:ext cx="863600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Simple entity</a:t>
            </a:r>
            <a:r>
              <a:rPr lang="en-US" dirty="0"/>
              <a:t>: A</a:t>
            </a:r>
            <a:r>
              <a:rPr lang="en-US" b="0" i="0" dirty="0">
                <a:solidFill>
                  <a:srgbClr val="0D0D0D"/>
                </a:solidFill>
                <a:effectLst/>
                <a:highlight>
                  <a:srgbClr val="FFFFFF"/>
                </a:highlight>
                <a:latin typeface="Söhne"/>
              </a:rPr>
              <a:t> basic data entity that represents a single concept or entity in the system.</a:t>
            </a:r>
          </a:p>
          <a:p>
            <a:endParaRPr lang="en-US" b="0" i="0" dirty="0">
              <a:solidFill>
                <a:srgbClr val="0D0D0D"/>
              </a:solidFill>
              <a:effectLst/>
              <a:highlight>
                <a:srgbClr val="FFFFFF"/>
              </a:highlight>
              <a:latin typeface="Söhne"/>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Composite entity: </a:t>
            </a:r>
            <a:r>
              <a:rPr lang="en-US" dirty="0"/>
              <a:t>It </a:t>
            </a:r>
            <a:r>
              <a:rPr lang="en-US" b="0" i="0" dirty="0">
                <a:solidFill>
                  <a:srgbClr val="0D0D0D"/>
                </a:solidFill>
                <a:effectLst/>
                <a:highlight>
                  <a:srgbClr val="FFFFFF"/>
                </a:highlight>
                <a:latin typeface="Söhne"/>
              </a:rPr>
              <a:t>combines multiple related entities into a single entity</a:t>
            </a:r>
          </a:p>
          <a:p>
            <a:pPr marL="285750" indent="-285750">
              <a:buFont typeface="Arial" panose="020B0604020202020204" pitchFamily="34" charset="0"/>
              <a:buChar char="•"/>
            </a:pPr>
            <a:endParaRPr lang="en-US" b="0" i="0" dirty="0">
              <a:solidFill>
                <a:srgbClr val="0D0D0D"/>
              </a:solidFill>
              <a:effectLst/>
              <a:highlight>
                <a:srgbClr val="FFFFFF"/>
              </a:highlight>
              <a:latin typeface="Söhne"/>
            </a:endParaRPr>
          </a:p>
          <a:p>
            <a:endParaRPr lang="en-US" b="0" i="0" dirty="0">
              <a:solidFill>
                <a:srgbClr val="0D0D0D"/>
              </a:solidFill>
              <a:effectLst/>
              <a:highlight>
                <a:srgbClr val="FFFFFF"/>
              </a:highlight>
              <a:latin typeface="Söhne"/>
            </a:endParaRPr>
          </a:p>
          <a:p>
            <a:endParaRPr lang="en-US" dirty="0">
              <a:solidFill>
                <a:srgbClr val="0D0D0D"/>
              </a:solidFill>
              <a:highlight>
                <a:srgbClr val="FFFFFF"/>
              </a:highlight>
              <a:latin typeface="Söhne"/>
            </a:endParaRPr>
          </a:p>
          <a:p>
            <a:br>
              <a:rPr lang="en-US" b="0" i="0" dirty="0">
                <a:solidFill>
                  <a:srgbClr val="0D0D0D"/>
                </a:solidFill>
                <a:effectLst/>
                <a:highlight>
                  <a:srgbClr val="FFFFFF"/>
                </a:highlight>
                <a:latin typeface="Söhne"/>
              </a:rPr>
            </a:br>
            <a:endParaRPr lang="en-US" dirty="0"/>
          </a:p>
          <a:p>
            <a:pPr marL="285750" indent="-285750">
              <a:buFont typeface="Arial" panose="020B0604020202020204" pitchFamily="34" charset="0"/>
              <a:buChar char="•"/>
            </a:pPr>
            <a:r>
              <a:rPr lang="en-US" b="1" dirty="0"/>
              <a:t>Set based entity: </a:t>
            </a:r>
            <a:r>
              <a:rPr lang="en-US" dirty="0"/>
              <a:t>It </a:t>
            </a:r>
            <a:r>
              <a:rPr lang="en-US" dirty="0">
                <a:solidFill>
                  <a:srgbClr val="0D0D0D"/>
                </a:solidFill>
                <a:highlight>
                  <a:srgbClr val="FFFFFF"/>
                </a:highlight>
                <a:latin typeface="Söhne"/>
              </a:rPr>
              <a:t>is </a:t>
            </a:r>
            <a:r>
              <a:rPr lang="en-US" b="0" i="0" dirty="0">
                <a:solidFill>
                  <a:srgbClr val="0D0D0D"/>
                </a:solidFill>
                <a:effectLst/>
                <a:highlight>
                  <a:srgbClr val="FFFFFF"/>
                </a:highlight>
                <a:latin typeface="Söhne"/>
              </a:rPr>
              <a:t>collection or set of records that share common characteristics or attributes. It enables operations and actions to be performed on a group of records simultaneously, improving efficiency and scalability in data processing.</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DE29F468-D944-D35E-1ED3-15B2DC940FB0}"/>
              </a:ext>
            </a:extLst>
          </p:cNvPr>
          <p:cNvPicPr>
            <a:picLocks noChangeAspect="1"/>
          </p:cNvPicPr>
          <p:nvPr/>
        </p:nvPicPr>
        <p:blipFill>
          <a:blip r:embed="rId3"/>
          <a:stretch>
            <a:fillRect/>
          </a:stretch>
        </p:blipFill>
        <p:spPr>
          <a:xfrm>
            <a:off x="4763075" y="3313867"/>
            <a:ext cx="5656142" cy="95184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05F03D83-7678-F316-26BC-DC0A47BFFF86}"/>
              </a:ext>
            </a:extLst>
          </p:cNvPr>
          <p:cNvPicPr>
            <a:picLocks noChangeAspect="1"/>
          </p:cNvPicPr>
          <p:nvPr/>
        </p:nvPicPr>
        <p:blipFill>
          <a:blip r:embed="rId4"/>
          <a:stretch>
            <a:fillRect/>
          </a:stretch>
        </p:blipFill>
        <p:spPr>
          <a:xfrm>
            <a:off x="4458186" y="5584736"/>
            <a:ext cx="7520454" cy="101881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ABBAD6F3-71A2-1307-FE95-7ECC57D8BC14}"/>
              </a:ext>
            </a:extLst>
          </p:cNvPr>
          <p:cNvPicPr>
            <a:picLocks noChangeAspect="1"/>
          </p:cNvPicPr>
          <p:nvPr/>
        </p:nvPicPr>
        <p:blipFill>
          <a:blip r:embed="rId5"/>
          <a:stretch>
            <a:fillRect/>
          </a:stretch>
        </p:blipFill>
        <p:spPr>
          <a:xfrm>
            <a:off x="4763075" y="1636518"/>
            <a:ext cx="6350000" cy="95577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group of colorful squares&#10;&#10;Description automatically generated">
            <a:extLst>
              <a:ext uri="{FF2B5EF4-FFF2-40B4-BE49-F238E27FC236}">
                <a16:creationId xmlns:a16="http://schemas.microsoft.com/office/drawing/2014/main" id="{9C0C86C1-7FF3-77CC-0A6D-D91A822288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6" name="Content Placeholder 11" descr="A logo with a black background">
            <a:extLst>
              <a:ext uri="{FF2B5EF4-FFF2-40B4-BE49-F238E27FC236}">
                <a16:creationId xmlns:a16="http://schemas.microsoft.com/office/drawing/2014/main" id="{86206233-5FA5-C0E7-3B0F-5004DD389B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4602" y="0"/>
            <a:ext cx="2544038" cy="1431021"/>
          </a:xfrm>
          <a:prstGeom prst="rect">
            <a:avLst/>
          </a:prstGeom>
        </p:spPr>
      </p:pic>
      <p:pic>
        <p:nvPicPr>
          <p:cNvPr id="8" name="Picture 7" descr="A white toy with black stripes and a white helmet&#10;&#10;Description automatically generated with medium confidence">
            <a:extLst>
              <a:ext uri="{FF2B5EF4-FFF2-40B4-BE49-F238E27FC236}">
                <a16:creationId xmlns:a16="http://schemas.microsoft.com/office/drawing/2014/main" id="{56AFF4AD-B361-84C8-9877-400BC63244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6899" y="4378717"/>
            <a:ext cx="1152281" cy="2709275"/>
          </a:xfrm>
          <a:prstGeom prst="rect">
            <a:avLst/>
          </a:prstGeom>
        </p:spPr>
      </p:pic>
    </p:spTree>
    <p:extLst>
      <p:ext uri="{BB962C8B-B14F-4D97-AF65-F5344CB8AC3E}">
        <p14:creationId xmlns:p14="http://schemas.microsoft.com/office/powerpoint/2010/main" val="2496440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Entity Mapping</a:t>
            </a:r>
          </a:p>
        </p:txBody>
      </p:sp>
      <p:pic>
        <p:nvPicPr>
          <p:cNvPr id="3" name="Picture 2">
            <a:extLst>
              <a:ext uri="{FF2B5EF4-FFF2-40B4-BE49-F238E27FC236}">
                <a16:creationId xmlns:a16="http://schemas.microsoft.com/office/drawing/2014/main" id="{948E598E-B9B6-9A30-5A43-E7556288AA6C}"/>
              </a:ext>
            </a:extLst>
          </p:cNvPr>
          <p:cNvPicPr>
            <a:picLocks noChangeAspect="1"/>
          </p:cNvPicPr>
          <p:nvPr/>
        </p:nvPicPr>
        <p:blipFill>
          <a:blip r:embed="rId2"/>
          <a:stretch>
            <a:fillRect/>
          </a:stretch>
        </p:blipFill>
        <p:spPr>
          <a:xfrm>
            <a:off x="3829115" y="185879"/>
            <a:ext cx="2824948" cy="3776968"/>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67A8F943-E737-B911-CF3F-B581708BC252}"/>
              </a:ext>
            </a:extLst>
          </p:cNvPr>
          <p:cNvPicPr>
            <a:picLocks noChangeAspect="1"/>
          </p:cNvPicPr>
          <p:nvPr/>
        </p:nvPicPr>
        <p:blipFill>
          <a:blip r:embed="rId3"/>
          <a:stretch>
            <a:fillRect/>
          </a:stretch>
        </p:blipFill>
        <p:spPr>
          <a:xfrm>
            <a:off x="3829115" y="3962847"/>
            <a:ext cx="6802166" cy="2636343"/>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5" name="Picture 4" descr="A group of colorful squares&#10;&#10;Description automatically generated">
            <a:extLst>
              <a:ext uri="{FF2B5EF4-FFF2-40B4-BE49-F238E27FC236}">
                <a16:creationId xmlns:a16="http://schemas.microsoft.com/office/drawing/2014/main" id="{99EDB242-874F-53AD-67C1-A452FF445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7" name="Content Placeholder 11" descr="A logo with a black background">
            <a:extLst>
              <a:ext uri="{FF2B5EF4-FFF2-40B4-BE49-F238E27FC236}">
                <a16:creationId xmlns:a16="http://schemas.microsoft.com/office/drawing/2014/main" id="{1BAF3F9E-826B-451E-1636-96F3425AC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4602" y="0"/>
            <a:ext cx="2544038" cy="1431021"/>
          </a:xfrm>
          <a:prstGeom prst="rect">
            <a:avLst/>
          </a:prstGeom>
        </p:spPr>
      </p:pic>
      <p:pic>
        <p:nvPicPr>
          <p:cNvPr id="8" name="Picture 7" descr="A white toy with black stripes and a white helmet&#10;&#10;Description automatically generated with medium confidence">
            <a:extLst>
              <a:ext uri="{FF2B5EF4-FFF2-40B4-BE49-F238E27FC236}">
                <a16:creationId xmlns:a16="http://schemas.microsoft.com/office/drawing/2014/main" id="{DAAF8F44-8374-FA51-E5EA-A46306DD26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185902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D9BD47-4D76-26B8-5D4B-AEFD8C6A6393}"/>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7D611AFF-4FFD-DD26-98E8-1A3F06D25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FBB139D-8416-46F4-8660-92CE47D00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43932-11B6-F8BE-687E-D3815073AA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Entity Attributes</a:t>
            </a:r>
          </a:p>
        </p:txBody>
      </p:sp>
      <p:pic>
        <p:nvPicPr>
          <p:cNvPr id="5" name="Picture 4" descr="A group of colorful squares&#10;&#10;Description automatically generated">
            <a:extLst>
              <a:ext uri="{FF2B5EF4-FFF2-40B4-BE49-F238E27FC236}">
                <a16:creationId xmlns:a16="http://schemas.microsoft.com/office/drawing/2014/main" id="{60C4FE8A-EC51-46A9-521F-6A3CFA204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8" name="Picture 7">
            <a:extLst>
              <a:ext uri="{FF2B5EF4-FFF2-40B4-BE49-F238E27FC236}">
                <a16:creationId xmlns:a16="http://schemas.microsoft.com/office/drawing/2014/main" id="{F44B002E-EB87-5102-4627-FD3087138AEF}"/>
              </a:ext>
            </a:extLst>
          </p:cNvPr>
          <p:cNvPicPr>
            <a:picLocks noChangeAspect="1"/>
          </p:cNvPicPr>
          <p:nvPr/>
        </p:nvPicPr>
        <p:blipFill>
          <a:blip r:embed="rId3"/>
          <a:stretch>
            <a:fillRect/>
          </a:stretch>
        </p:blipFill>
        <p:spPr>
          <a:xfrm>
            <a:off x="3553374" y="1450873"/>
            <a:ext cx="8477686" cy="39562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11" descr="A logo with a black background">
            <a:extLst>
              <a:ext uri="{FF2B5EF4-FFF2-40B4-BE49-F238E27FC236}">
                <a16:creationId xmlns:a16="http://schemas.microsoft.com/office/drawing/2014/main" id="{EBB268ED-6CE0-B37B-58A4-0EDDC4FB5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7962" y="-1"/>
            <a:ext cx="2544038" cy="1431021"/>
          </a:xfrm>
          <a:prstGeom prst="rect">
            <a:avLst/>
          </a:prstGeom>
        </p:spPr>
      </p:pic>
      <p:pic>
        <p:nvPicPr>
          <p:cNvPr id="6" name="Picture 5" descr="A white toy with black stripes and a white helmet&#10;&#10;Description automatically generated with medium confidence">
            <a:extLst>
              <a:ext uri="{FF2B5EF4-FFF2-40B4-BE49-F238E27FC236}">
                <a16:creationId xmlns:a16="http://schemas.microsoft.com/office/drawing/2014/main" id="{A93633DD-E241-3F7D-30EE-E787C377A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1024033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A90B3-A52C-EB7E-15FF-25A6942DE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Template</a:t>
            </a:r>
          </a:p>
        </p:txBody>
      </p:sp>
      <p:pic>
        <p:nvPicPr>
          <p:cNvPr id="5" name="Picture 4">
            <a:extLst>
              <a:ext uri="{FF2B5EF4-FFF2-40B4-BE49-F238E27FC236}">
                <a16:creationId xmlns:a16="http://schemas.microsoft.com/office/drawing/2014/main" id="{5C8C5E94-0045-0E32-60EE-ED181C190D66}"/>
              </a:ext>
            </a:extLst>
          </p:cNvPr>
          <p:cNvPicPr>
            <a:picLocks noChangeAspect="1"/>
          </p:cNvPicPr>
          <p:nvPr/>
        </p:nvPicPr>
        <p:blipFill>
          <a:blip r:embed="rId2"/>
          <a:stretch>
            <a:fillRect/>
          </a:stretch>
        </p:blipFill>
        <p:spPr>
          <a:xfrm>
            <a:off x="3469640" y="581551"/>
            <a:ext cx="8382000" cy="1154502"/>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8D00E63F-5D95-30B2-AF8C-197F40CC7585}"/>
              </a:ext>
            </a:extLst>
          </p:cNvPr>
          <p:cNvPicPr>
            <a:picLocks noChangeAspect="1"/>
          </p:cNvPicPr>
          <p:nvPr/>
        </p:nvPicPr>
        <p:blipFill>
          <a:blip r:embed="rId3"/>
          <a:stretch>
            <a:fillRect/>
          </a:stretch>
        </p:blipFill>
        <p:spPr>
          <a:xfrm>
            <a:off x="7354022" y="1871934"/>
            <a:ext cx="4497618" cy="4850185"/>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4" name="Picture 3" descr="A group of colorful squares&#10;&#10;Description automatically generated">
            <a:extLst>
              <a:ext uri="{FF2B5EF4-FFF2-40B4-BE49-F238E27FC236}">
                <a16:creationId xmlns:a16="http://schemas.microsoft.com/office/drawing/2014/main" id="{4FE4861A-8240-8B04-CB34-2058FCEFB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7" name="Picture 6">
            <a:extLst>
              <a:ext uri="{FF2B5EF4-FFF2-40B4-BE49-F238E27FC236}">
                <a16:creationId xmlns:a16="http://schemas.microsoft.com/office/drawing/2014/main" id="{7A0F5C7A-258C-D32B-40B6-F6895D8F0BF4}"/>
              </a:ext>
            </a:extLst>
          </p:cNvPr>
          <p:cNvPicPr>
            <a:picLocks noChangeAspect="1"/>
          </p:cNvPicPr>
          <p:nvPr/>
        </p:nvPicPr>
        <p:blipFill>
          <a:blip r:embed="rId5"/>
          <a:stretch>
            <a:fillRect/>
          </a:stretch>
        </p:blipFill>
        <p:spPr>
          <a:xfrm>
            <a:off x="2787075" y="5039457"/>
            <a:ext cx="4315703" cy="141616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11" descr="A logo with a black background">
            <a:extLst>
              <a:ext uri="{FF2B5EF4-FFF2-40B4-BE49-F238E27FC236}">
                <a16:creationId xmlns:a16="http://schemas.microsoft.com/office/drawing/2014/main" id="{B24D2845-B18C-100C-FC08-A9D6FA4693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9412" y="1"/>
            <a:ext cx="1259228" cy="708316"/>
          </a:xfrm>
          <a:prstGeom prst="rect">
            <a:avLst/>
          </a:prstGeom>
        </p:spPr>
      </p:pic>
      <p:pic>
        <p:nvPicPr>
          <p:cNvPr id="9" name="Picture 8" descr="A white toy with black stripes and a white helmet&#10;&#10;Description automatically generated with medium confidence">
            <a:extLst>
              <a:ext uri="{FF2B5EF4-FFF2-40B4-BE49-F238E27FC236}">
                <a16:creationId xmlns:a16="http://schemas.microsoft.com/office/drawing/2014/main" id="{CB259305-F985-3116-6846-C8D07C35D5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1712" y="4416046"/>
            <a:ext cx="1103689" cy="2595023"/>
          </a:xfrm>
          <a:prstGeom prst="rect">
            <a:avLst/>
          </a:prstGeom>
        </p:spPr>
      </p:pic>
    </p:spTree>
    <p:extLst>
      <p:ext uri="{BB962C8B-B14F-4D97-AF65-F5344CB8AC3E}">
        <p14:creationId xmlns:p14="http://schemas.microsoft.com/office/powerpoint/2010/main" val="27861033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2178</TotalTime>
  <Words>874</Words>
  <Application>Microsoft Office PowerPoint</Application>
  <PresentationFormat>Widescreen</PresentationFormat>
  <Paragraphs>133</Paragraphs>
  <Slides>32</Slides>
  <Notes>13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2" baseType="lpstr">
      <vt:lpstr>Aptos</vt:lpstr>
      <vt:lpstr>Aptos Display</vt:lpstr>
      <vt:lpstr>Arial</vt:lpstr>
      <vt:lpstr>Calibri</vt:lpstr>
      <vt:lpstr>Lato</vt:lpstr>
      <vt:lpstr>Segoe UI</vt:lpstr>
      <vt:lpstr>Söhne</vt:lpstr>
      <vt:lpstr>Ubuntu</vt:lpstr>
      <vt:lpstr>Office Theme</vt:lpstr>
      <vt:lpstr>think-cell Slide</vt:lpstr>
      <vt:lpstr>PowerPoint Presentation</vt:lpstr>
      <vt:lpstr>Data Management Framework</vt:lpstr>
      <vt:lpstr>PowerPoint Presentation</vt:lpstr>
      <vt:lpstr>PowerPoint Presentation</vt:lpstr>
      <vt:lpstr>PowerPoint Presentation</vt:lpstr>
      <vt:lpstr>Entity  Types</vt:lpstr>
      <vt:lpstr>Entity Mapping</vt:lpstr>
      <vt:lpstr>Entity Attributes</vt:lpstr>
      <vt:lpstr>Template</vt:lpstr>
      <vt:lpstr>Sequence Filter Mapping</vt:lpstr>
      <vt:lpstr>Auto Sequence</vt:lpstr>
      <vt:lpstr>Dependency (ies)</vt:lpstr>
      <vt:lpstr>Source data formats</vt:lpstr>
      <vt:lpstr>Export Import Copy</vt:lpstr>
      <vt:lpstr>Source Staging Target </vt:lpstr>
      <vt:lpstr>Troubleshoot Error Messages (Import-Staging)</vt:lpstr>
      <vt:lpstr>Troubleshoot Error Messages (Import-Target)</vt:lpstr>
      <vt:lpstr>Setup of roles for processing group</vt:lpstr>
      <vt:lpstr>Integration</vt:lpstr>
      <vt:lpstr>Integration components</vt:lpstr>
      <vt:lpstr>Recurring integrations</vt:lpstr>
      <vt:lpstr>PowerPoint Presentation</vt:lpstr>
      <vt:lpstr>PowerPoint Presentation</vt:lpstr>
      <vt:lpstr>Dual-write</vt:lpstr>
      <vt:lpstr>PowerPoint Presentation</vt:lpstr>
      <vt:lpstr>PowerPoint Presentation</vt:lpstr>
      <vt:lpstr>PowerPoint Presentation</vt:lpstr>
      <vt:lpstr>PowerPoint Presentation</vt:lpstr>
      <vt:lpstr>Virtual Entities</vt:lpstr>
      <vt:lpstr>PowerPoint Presentation</vt:lpstr>
      <vt:lpstr>Q &amp; 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DMF Setup for Integrations</dc:title>
  <dc:creator>Alireza Eshaghzadeh</dc:creator>
  <cp:lastModifiedBy>Nathan Clouse</cp:lastModifiedBy>
  <cp:revision>10</cp:revision>
  <dcterms:created xsi:type="dcterms:W3CDTF">2024-04-18T15:16:02Z</dcterms:created>
  <dcterms:modified xsi:type="dcterms:W3CDTF">2025-02-14T03:52:35Z</dcterms:modified>
</cp:coreProperties>
</file>